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301" r:id="rId2"/>
    <p:sldId id="303" r:id="rId3"/>
    <p:sldId id="288" r:id="rId4"/>
    <p:sldId id="289" r:id="rId5"/>
    <p:sldId id="290" r:id="rId6"/>
    <p:sldId id="291" r:id="rId7"/>
    <p:sldId id="257" r:id="rId8"/>
    <p:sldId id="294" r:id="rId9"/>
    <p:sldId id="297" r:id="rId10"/>
    <p:sldId id="298" r:id="rId11"/>
    <p:sldId id="300" r:id="rId12"/>
    <p:sldId id="263" r:id="rId13"/>
    <p:sldId id="267" r:id="rId14"/>
    <p:sldId id="260" r:id="rId15"/>
    <p:sldId id="261" r:id="rId16"/>
    <p:sldId id="262" r:id="rId17"/>
    <p:sldId id="259" r:id="rId18"/>
    <p:sldId id="258" r:id="rId19"/>
    <p:sldId id="302" r:id="rId20"/>
    <p:sldId id="268" r:id="rId21"/>
    <p:sldId id="264" r:id="rId22"/>
    <p:sldId id="265" r:id="rId23"/>
    <p:sldId id="284" r:id="rId24"/>
    <p:sldId id="272" r:id="rId25"/>
    <p:sldId id="273" r:id="rId26"/>
    <p:sldId id="274" r:id="rId27"/>
    <p:sldId id="305" r:id="rId28"/>
    <p:sldId id="275" r:id="rId29"/>
    <p:sldId id="299" r:id="rId30"/>
    <p:sldId id="282" r:id="rId31"/>
    <p:sldId id="292" r:id="rId32"/>
    <p:sldId id="283" r:id="rId33"/>
    <p:sldId id="269" r:id="rId34"/>
    <p:sldId id="281" r:id="rId35"/>
  </p:sldIdLst>
  <p:sldSz cx="12192000" cy="6858000"/>
  <p:notesSz cx="6858000" cy="9144000"/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6597" autoAdjust="0"/>
  </p:normalViewPr>
  <p:slideViewPr>
    <p:cSldViewPr snapToGrid="0">
      <p:cViewPr varScale="1">
        <p:scale>
          <a:sx n="59" d="100"/>
          <a:sy n="59" d="100"/>
        </p:scale>
        <p:origin x="78" y="14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2" d="100"/>
        <a:sy n="52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A9B632-F512-4CC2-92BE-68447BAE5028}" type="datetimeFigureOut">
              <a:rPr lang="pt-PT" smtClean="0"/>
              <a:t>21/07/2017</a:t>
            </a:fld>
            <a:endParaRPr lang="pt-PT"/>
          </a:p>
        </p:txBody>
      </p:sp>
      <p:sp>
        <p:nvSpPr>
          <p:cNvPr id="4" name="Marcador de Posição da Imagem do Diapositivo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PT"/>
          </a:p>
        </p:txBody>
      </p:sp>
      <p:sp>
        <p:nvSpPr>
          <p:cNvPr id="5" name="Marcador de Posição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AB0B81-6D87-4F1D-B22C-538491BEC374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6406978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Marcador de Posição da Imagem do Diapositivo 1">
            <a:extLst>
              <a:ext uri="{FF2B5EF4-FFF2-40B4-BE49-F238E27FC236}">
                <a16:creationId xmlns:a16="http://schemas.microsoft.com/office/drawing/2014/main" id="{DB231F0E-263A-4901-8198-BA2102357A3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7" name="Marcador de Posição de Notas 2">
            <a:extLst>
              <a:ext uri="{FF2B5EF4-FFF2-40B4-BE49-F238E27FC236}">
                <a16:creationId xmlns:a16="http://schemas.microsoft.com/office/drawing/2014/main" id="{156A9CF8-7E9C-4ABD-8F2A-356CEE7951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pt-PT" altLang="pt-PT"/>
          </a:p>
        </p:txBody>
      </p:sp>
      <p:sp>
        <p:nvSpPr>
          <p:cNvPr id="26628" name="Marcador de Posição do Número do Diapositivo 3">
            <a:extLst>
              <a:ext uri="{FF2B5EF4-FFF2-40B4-BE49-F238E27FC236}">
                <a16:creationId xmlns:a16="http://schemas.microsoft.com/office/drawing/2014/main" id="{1A23F37B-AD94-49AF-AC3D-5B23665EF37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3C087F19-BA63-4E58-92C9-4D04576ACAC9}" type="slidenum">
              <a:rPr lang="es-ES_tradnl" altLang="pt-PT"/>
              <a:pPr>
                <a:spcBef>
                  <a:spcPct val="0"/>
                </a:spcBef>
              </a:pPr>
              <a:t>19</a:t>
            </a:fld>
            <a:endParaRPr lang="es-ES_tradnl" altLang="pt-PT"/>
          </a:p>
        </p:txBody>
      </p:sp>
    </p:spTree>
    <p:extLst>
      <p:ext uri="{BB962C8B-B14F-4D97-AF65-F5344CB8AC3E}">
        <p14:creationId xmlns:p14="http://schemas.microsoft.com/office/powerpoint/2010/main" val="11307083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Marcador de Posição da Imagem do Diapositivo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1747" name="Marcador de Posição de Nota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pt-PT" altLang="pt-PT"/>
          </a:p>
        </p:txBody>
      </p:sp>
      <p:sp>
        <p:nvSpPr>
          <p:cNvPr id="31748" name="Marcador de Posição do Número do Diapositivo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8C1D7AB-2791-4C31-8D41-AFA985D4ECFA}" type="slidenum">
              <a:rPr lang="es-ES_tradnl" altLang="pt-PT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21</a:t>
            </a:fld>
            <a:endParaRPr lang="es-ES_tradnl" altLang="pt-PT"/>
          </a:p>
        </p:txBody>
      </p:sp>
    </p:spTree>
    <p:extLst>
      <p:ext uri="{BB962C8B-B14F-4D97-AF65-F5344CB8AC3E}">
        <p14:creationId xmlns:p14="http://schemas.microsoft.com/office/powerpoint/2010/main" val="13218676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Marcador de Posição da Imagem do Diapositivo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3795" name="Marcador de Posição de Nota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pt-PT" altLang="pt-PT"/>
          </a:p>
        </p:txBody>
      </p:sp>
      <p:sp>
        <p:nvSpPr>
          <p:cNvPr id="33796" name="Marcador de Posição do Número do Diapositivo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82E138B-0A5E-4C99-A97E-D0F23226A726}" type="slidenum">
              <a:rPr lang="es-ES_tradnl" altLang="pt-PT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22</a:t>
            </a:fld>
            <a:endParaRPr lang="es-ES_tradnl" altLang="pt-PT"/>
          </a:p>
        </p:txBody>
      </p:sp>
    </p:spTree>
    <p:extLst>
      <p:ext uri="{BB962C8B-B14F-4D97-AF65-F5344CB8AC3E}">
        <p14:creationId xmlns:p14="http://schemas.microsoft.com/office/powerpoint/2010/main" val="31178170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AB0B81-6D87-4F1D-B22C-538491BEC374}" type="slidenum">
              <a:rPr lang="pt-PT" smtClean="0"/>
              <a:t>31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9611640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BCED839-E907-4DCE-A39E-4376AEBE63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D773CA5-21A0-4361-8CA7-6D0A7F2E1F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PT"/>
              <a:t>Clique para editar o estilo do subtítulo do Modelo Global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65DDBB4A-76D0-4F9F-B1A5-2F68FEB4EE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3B104-F1FC-4A93-A342-C19B0E46D91A}" type="datetimeFigureOut">
              <a:rPr lang="pt-PT" smtClean="0"/>
              <a:t>21/07/2017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97E54492-69FC-4BC0-AED8-6A65913AAB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00B3B177-7D47-4994-9E76-8AE359CC0D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3D03AE-F43C-491E-87E5-25433F1A3606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5821866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3B231A3-6C43-47F4-8DFC-F3388841AB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Texto Vertical 2">
            <a:extLst>
              <a:ext uri="{FF2B5EF4-FFF2-40B4-BE49-F238E27FC236}">
                <a16:creationId xmlns:a16="http://schemas.microsoft.com/office/drawing/2014/main" id="{3BDB7C83-46F3-4227-B357-EC2BF73C53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81661316-5069-46E7-8C45-28DFDE922E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3B104-F1FC-4A93-A342-C19B0E46D91A}" type="datetimeFigureOut">
              <a:rPr lang="pt-PT" smtClean="0"/>
              <a:t>21/07/2017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41AAE0B0-EA18-4052-9F53-DD19B5574B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3418C742-ECE9-489D-804B-B9877F48C4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3D03AE-F43C-491E-87E5-25433F1A3606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780488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8F463F14-964E-4D11-8348-2301C4D5DC3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Texto Vertical 2">
            <a:extLst>
              <a:ext uri="{FF2B5EF4-FFF2-40B4-BE49-F238E27FC236}">
                <a16:creationId xmlns:a16="http://schemas.microsoft.com/office/drawing/2014/main" id="{5A33FDFD-80AC-4CD1-9FFA-FB70720014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E5257404-5CFD-41C2-846C-D2BE92103C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3B104-F1FC-4A93-A342-C19B0E46D91A}" type="datetimeFigureOut">
              <a:rPr lang="pt-PT" smtClean="0"/>
              <a:t>21/07/2017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1CA04FE3-21D8-46E2-9C1A-5115E8F273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1B525E62-9A8C-4C15-B419-2006BF8CC0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3D03AE-F43C-491E-87E5-25433F1A3606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5678275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E98F1FA-F480-4301-A976-0315F46C31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285732AB-C8E3-46CC-A27C-F65CE80C88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30845C1E-AFB3-483D-A4CC-1F2C7E0086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3B104-F1FC-4A93-A342-C19B0E46D91A}" type="datetimeFigureOut">
              <a:rPr lang="pt-PT" smtClean="0"/>
              <a:t>21/07/2017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C868C2A2-4F66-45F8-B5EF-E25C789B21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4E19B3E3-0CA6-4FB0-B384-114304F81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3D03AE-F43C-491E-87E5-25433F1A3606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4487478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837D0DC-5835-48AB-AEED-FC1D3E0AA4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AD0F346B-8C78-4EE1-A79F-49A1B3539C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/>
              <a:t>Editar os estilos de texto do Modelo Global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675DB2B3-9882-4D34-8340-297B63336F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3B104-F1FC-4A93-A342-C19B0E46D91A}" type="datetimeFigureOut">
              <a:rPr lang="pt-PT" smtClean="0"/>
              <a:t>21/07/2017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93A01405-0E30-4E0B-8353-46480D6839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56A86F4A-4F30-48FB-A627-AE3670658E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3D03AE-F43C-491E-87E5-25433F1A3606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617723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C081700-A178-44C5-BFAE-DF01FB3B5D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035DD46A-873B-4B0E-9612-B67AB6BECE1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e Conteúdo 3">
            <a:extLst>
              <a:ext uri="{FF2B5EF4-FFF2-40B4-BE49-F238E27FC236}">
                <a16:creationId xmlns:a16="http://schemas.microsoft.com/office/drawing/2014/main" id="{42B0731F-CF4C-4F9C-9CE4-8F8F0279D8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C80A11C8-2EF0-4F04-A641-9E2C76BD22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3B104-F1FC-4A93-A342-C19B0E46D91A}" type="datetimeFigureOut">
              <a:rPr lang="pt-PT" smtClean="0"/>
              <a:t>21/07/2017</a:t>
            </a:fld>
            <a:endParaRPr lang="pt-PT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4212627D-C252-45D3-A63F-242BFE88E6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7FCA5145-5262-4201-B84C-8DBD7905AA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3D03AE-F43C-491E-87E5-25433F1A3606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0077165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DFA0E5F-7DC6-484B-B9A7-66FEFC85DC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AF3725D4-D9EA-415D-B710-067FCAE2E1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Editar os estilos de texto do Modelo Global</a:t>
            </a:r>
          </a:p>
        </p:txBody>
      </p:sp>
      <p:sp>
        <p:nvSpPr>
          <p:cNvPr id="4" name="Marcador de Posição de Conteúdo 3">
            <a:extLst>
              <a:ext uri="{FF2B5EF4-FFF2-40B4-BE49-F238E27FC236}">
                <a16:creationId xmlns:a16="http://schemas.microsoft.com/office/drawing/2014/main" id="{0839E3E3-0E06-42E4-B6A0-07554108E7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5" name="Marcador de Posição do Texto 4">
            <a:extLst>
              <a:ext uri="{FF2B5EF4-FFF2-40B4-BE49-F238E27FC236}">
                <a16:creationId xmlns:a16="http://schemas.microsoft.com/office/drawing/2014/main" id="{FC69A9A5-3913-4261-B267-F26CA6D9A42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Editar os estilos de texto do Modelo Global</a:t>
            </a:r>
          </a:p>
        </p:txBody>
      </p:sp>
      <p:sp>
        <p:nvSpPr>
          <p:cNvPr id="6" name="Marcador de Posição de Conteúdo 5">
            <a:extLst>
              <a:ext uri="{FF2B5EF4-FFF2-40B4-BE49-F238E27FC236}">
                <a16:creationId xmlns:a16="http://schemas.microsoft.com/office/drawing/2014/main" id="{65622A36-A409-43AE-93B5-E7976A254AB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7" name="Marcador de Posição da Data 6">
            <a:extLst>
              <a:ext uri="{FF2B5EF4-FFF2-40B4-BE49-F238E27FC236}">
                <a16:creationId xmlns:a16="http://schemas.microsoft.com/office/drawing/2014/main" id="{3F7EE008-4364-48B7-B84E-9E91C3C88B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3B104-F1FC-4A93-A342-C19B0E46D91A}" type="datetimeFigureOut">
              <a:rPr lang="pt-PT" smtClean="0"/>
              <a:t>21/07/2017</a:t>
            </a:fld>
            <a:endParaRPr lang="pt-PT"/>
          </a:p>
        </p:txBody>
      </p:sp>
      <p:sp>
        <p:nvSpPr>
          <p:cNvPr id="8" name="Marcador de Posição do Rodapé 7">
            <a:extLst>
              <a:ext uri="{FF2B5EF4-FFF2-40B4-BE49-F238E27FC236}">
                <a16:creationId xmlns:a16="http://schemas.microsoft.com/office/drawing/2014/main" id="{628A5898-4075-4DD9-A922-B9B7F4FA24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9" name="Marcador de Posição do Número do Diapositivo 8">
            <a:extLst>
              <a:ext uri="{FF2B5EF4-FFF2-40B4-BE49-F238E27FC236}">
                <a16:creationId xmlns:a16="http://schemas.microsoft.com/office/drawing/2014/main" id="{1E0EAFCE-1584-470E-B287-C1F67FB364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3D03AE-F43C-491E-87E5-25433F1A3606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7416232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699905C-B566-428D-8138-3392AF3C38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a Data 2">
            <a:extLst>
              <a:ext uri="{FF2B5EF4-FFF2-40B4-BE49-F238E27FC236}">
                <a16:creationId xmlns:a16="http://schemas.microsoft.com/office/drawing/2014/main" id="{C418CFDE-D6D9-4A44-B88C-D284446573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3B104-F1FC-4A93-A342-C19B0E46D91A}" type="datetimeFigureOut">
              <a:rPr lang="pt-PT" smtClean="0"/>
              <a:t>21/07/2017</a:t>
            </a:fld>
            <a:endParaRPr lang="pt-PT"/>
          </a:p>
        </p:txBody>
      </p:sp>
      <p:sp>
        <p:nvSpPr>
          <p:cNvPr id="4" name="Marcador de Posição do Rodapé 3">
            <a:extLst>
              <a:ext uri="{FF2B5EF4-FFF2-40B4-BE49-F238E27FC236}">
                <a16:creationId xmlns:a16="http://schemas.microsoft.com/office/drawing/2014/main" id="{D7B6CFF2-211E-4453-A39A-29DBD1CB8A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Marcador de Posição do Número do Diapositivo 4">
            <a:extLst>
              <a:ext uri="{FF2B5EF4-FFF2-40B4-BE49-F238E27FC236}">
                <a16:creationId xmlns:a16="http://schemas.microsoft.com/office/drawing/2014/main" id="{231E1119-FFF7-4812-B1FF-6E052C9AC1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3D03AE-F43C-491E-87E5-25433F1A3606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2969590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Data 1">
            <a:extLst>
              <a:ext uri="{FF2B5EF4-FFF2-40B4-BE49-F238E27FC236}">
                <a16:creationId xmlns:a16="http://schemas.microsoft.com/office/drawing/2014/main" id="{EF512761-CD72-4C32-9522-F8D9A5FB44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3B104-F1FC-4A93-A342-C19B0E46D91A}" type="datetimeFigureOut">
              <a:rPr lang="pt-PT" smtClean="0"/>
              <a:t>21/07/2017</a:t>
            </a:fld>
            <a:endParaRPr lang="pt-PT"/>
          </a:p>
        </p:txBody>
      </p:sp>
      <p:sp>
        <p:nvSpPr>
          <p:cNvPr id="3" name="Marcador de Posição do Rodapé 2">
            <a:extLst>
              <a:ext uri="{FF2B5EF4-FFF2-40B4-BE49-F238E27FC236}">
                <a16:creationId xmlns:a16="http://schemas.microsoft.com/office/drawing/2014/main" id="{81BDF555-1CBF-44E4-A04B-5CD9D031A7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id="{4D53B298-112E-4A1E-8FFD-D4A515F039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3D03AE-F43C-491E-87E5-25433F1A3606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9412761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7D114F5-00D6-42B6-89E4-0875C3CDA1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B541EA68-59CA-46DB-AD4E-55FE7954D1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o Texto 3">
            <a:extLst>
              <a:ext uri="{FF2B5EF4-FFF2-40B4-BE49-F238E27FC236}">
                <a16:creationId xmlns:a16="http://schemas.microsoft.com/office/drawing/2014/main" id="{552B39CE-24B4-4BCF-9045-9BD117CE56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Editar os estilos de texto do Modelo Global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281EDF8F-FFAA-4FFB-93FE-9241353BC1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3B104-F1FC-4A93-A342-C19B0E46D91A}" type="datetimeFigureOut">
              <a:rPr lang="pt-PT" smtClean="0"/>
              <a:t>21/07/2017</a:t>
            </a:fld>
            <a:endParaRPr lang="pt-PT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B80D995B-98F6-459F-9E93-D5F130803B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8CC84C7A-6348-4758-B86D-1BBD21E62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3D03AE-F43C-491E-87E5-25433F1A3606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5705746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069C303-FE7D-4A8E-8F73-9DBD1DB31D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a Imagem 2">
            <a:extLst>
              <a:ext uri="{FF2B5EF4-FFF2-40B4-BE49-F238E27FC236}">
                <a16:creationId xmlns:a16="http://schemas.microsoft.com/office/drawing/2014/main" id="{BE9C1312-DE40-4247-BFC7-955F3D2226C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PT"/>
          </a:p>
        </p:txBody>
      </p:sp>
      <p:sp>
        <p:nvSpPr>
          <p:cNvPr id="4" name="Marcador de Posição do Texto 3">
            <a:extLst>
              <a:ext uri="{FF2B5EF4-FFF2-40B4-BE49-F238E27FC236}">
                <a16:creationId xmlns:a16="http://schemas.microsoft.com/office/drawing/2014/main" id="{E5AA1A4E-829C-49B0-8207-44DDCBDCD4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Editar os estilos de texto do Modelo Global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272EC318-A0BB-4EFA-B6F8-F21493EFE1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3B104-F1FC-4A93-A342-C19B0E46D91A}" type="datetimeFigureOut">
              <a:rPr lang="pt-PT" smtClean="0"/>
              <a:t>21/07/2017</a:t>
            </a:fld>
            <a:endParaRPr lang="pt-PT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8E92DB7D-2DBA-4F56-8BA8-53ED6373A0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FB937E4B-A604-4411-90FA-707D00E56A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3D03AE-F43C-491E-87E5-25433F1A3606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641365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Título 1">
            <a:extLst>
              <a:ext uri="{FF2B5EF4-FFF2-40B4-BE49-F238E27FC236}">
                <a16:creationId xmlns:a16="http://schemas.microsoft.com/office/drawing/2014/main" id="{83925528-6EFF-435A-B5F7-FA51BFF062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AF79ABEE-98B7-452A-A3DD-6811749B03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D3E34C0D-50A5-4BA6-8320-726B98A3788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23B104-F1FC-4A93-A342-C19B0E46D91A}" type="datetimeFigureOut">
              <a:rPr lang="pt-PT" smtClean="0"/>
              <a:t>21/07/2017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8D6FDA40-1EBD-4A84-9C9B-4B67571228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1247B7E5-8842-4470-9E3B-81EA527DA7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3D03AE-F43C-491E-87E5-25433F1A3606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8128342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10" Type="http://schemas.openxmlformats.org/officeDocument/2006/relationships/image" Target="../media/image34.jpeg"/><Relationship Id="rId4" Type="http://schemas.openxmlformats.org/officeDocument/2006/relationships/image" Target="../media/image28.png"/><Relationship Id="rId9" Type="http://schemas.openxmlformats.org/officeDocument/2006/relationships/image" Target="../media/image3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2.emf"/><Relationship Id="rId7" Type="http://schemas.microsoft.com/office/2007/relationships/hdphoto" Target="../media/hdphoto1.wdp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11" Type="http://schemas.microsoft.com/office/2007/relationships/hdphoto" Target="../media/hdphoto3.wdp"/><Relationship Id="rId5" Type="http://schemas.openxmlformats.org/officeDocument/2006/relationships/image" Target="../media/image44.png"/><Relationship Id="rId10" Type="http://schemas.openxmlformats.org/officeDocument/2006/relationships/image" Target="../media/image47.png"/><Relationship Id="rId4" Type="http://schemas.openxmlformats.org/officeDocument/2006/relationships/image" Target="../media/image43.emf"/><Relationship Id="rId9" Type="http://schemas.microsoft.com/office/2007/relationships/hdphoto" Target="../media/hdphoto2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jpe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jp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jp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138" y="2902794"/>
            <a:ext cx="11699444" cy="165287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Picture 3" descr="image">
            <a:extLst>
              <a:ext uri="{FF2B5EF4-FFF2-40B4-BE49-F238E27FC236}">
                <a16:creationId xmlns:a16="http://schemas.microsoft.com/office/drawing/2014/main" id="{5356D3ED-9477-4FC8-9110-E28F739CBA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334984" y="630889"/>
            <a:ext cx="1434687" cy="166506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m 1" descr="fa">
            <a:extLst>
              <a:ext uri="{FF2B5EF4-FFF2-40B4-BE49-F238E27FC236}">
                <a16:creationId xmlns:a16="http://schemas.microsoft.com/office/drawing/2014/main" id="{66020A8F-E8E8-42A0-A1C7-3B9D842743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345" y="630889"/>
            <a:ext cx="2051336" cy="1540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117264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APTIDÃO2">
            <a:extLst>
              <a:ext uri="{FF2B5EF4-FFF2-40B4-BE49-F238E27FC236}">
                <a16:creationId xmlns:a16="http://schemas.microsoft.com/office/drawing/2014/main" id="{D168684F-8E75-40DD-8F43-24EF9A65F6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05053" y="325155"/>
            <a:ext cx="9013405" cy="591536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498187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B236541-5AA3-432A-8A19-DAD36B032F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1F406A10-5244-4A39-BB18-E6D593849AA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59860" y="1595336"/>
            <a:ext cx="7121942" cy="513620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996153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Posição de Conteúdo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7032" y="140866"/>
            <a:ext cx="9037657" cy="6250206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38490263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3272" y="97035"/>
            <a:ext cx="10515600" cy="1325563"/>
          </a:xfrm>
        </p:spPr>
        <p:txBody>
          <a:bodyPr/>
          <a:lstStyle/>
          <a:p>
            <a:r>
              <a:rPr lang="pt-PT" dirty="0"/>
              <a:t>Actualização da Cartografia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1379" y="2143593"/>
            <a:ext cx="4382573" cy="377002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999" y="1234228"/>
            <a:ext cx="6710496" cy="5189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5020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150" y="489417"/>
            <a:ext cx="5263990" cy="6260281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rcRect t="7206" b="7754"/>
          <a:stretch>
            <a:fillRect/>
          </a:stretch>
        </p:blipFill>
        <p:spPr>
          <a:xfrm>
            <a:off x="6365842" y="265781"/>
            <a:ext cx="5336532" cy="6425615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18822598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5"/>
          <p:cNvGrpSpPr/>
          <p:nvPr/>
        </p:nvGrpSpPr>
        <p:grpSpPr>
          <a:xfrm>
            <a:off x="0" y="1475174"/>
            <a:ext cx="6296887" cy="4686638"/>
            <a:chOff x="0" y="1475174"/>
            <a:chExt cx="6296887" cy="4686638"/>
          </a:xfrm>
        </p:grpSpPr>
        <p:pic>
          <p:nvPicPr>
            <p:cNvPr id="4" name="Picture 2" descr="C:\Users\sasscal\Desktop\declives.jpg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0" y="1475174"/>
              <a:ext cx="6296887" cy="4686638"/>
            </a:xfrm>
            <a:prstGeom prst="rect">
              <a:avLst/>
            </a:prstGeom>
            <a:noFill/>
            <a:ln cap="flat">
              <a:noFill/>
            </a:ln>
          </p:spPr>
        </p:pic>
        <p:sp>
          <p:nvSpPr>
            <p:cNvPr id="5" name="Rectangle 3"/>
            <p:cNvSpPr/>
            <p:nvPr/>
          </p:nvSpPr>
          <p:spPr>
            <a:xfrm>
              <a:off x="1961863" y="1831606"/>
              <a:ext cx="2611654" cy="362870"/>
            </a:xfrm>
            <a:prstGeom prst="rect">
              <a:avLst/>
            </a:prstGeom>
            <a:solidFill>
              <a:srgbClr val="FFFFFF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sp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800" b="0" i="0" u="none" strike="noStrike" kern="1200" cap="none" spc="0" baseline="0" dirty="0" err="1">
                  <a:solidFill>
                    <a:srgbClr val="000000"/>
                  </a:solidFill>
                  <a:uFillTx/>
                  <a:latin typeface="Arial" pitchFamily="34"/>
                  <a:cs typeface="Arial" pitchFamily="34"/>
                </a:rPr>
                <a:t>Carta</a:t>
              </a:r>
              <a:r>
                <a:rPr lang="en-US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cs typeface="Arial" pitchFamily="34"/>
                </a:rPr>
                <a:t> de </a:t>
              </a:r>
              <a:r>
                <a:rPr lang="en-US" sz="1800" b="0" i="0" u="none" strike="noStrike" kern="1200" cap="none" spc="0" baseline="0" dirty="0" err="1">
                  <a:solidFill>
                    <a:srgbClr val="000000"/>
                  </a:solidFill>
                  <a:uFillTx/>
                  <a:latin typeface="Arial" pitchFamily="34"/>
                  <a:cs typeface="Arial" pitchFamily="34"/>
                </a:rPr>
                <a:t>Declives</a:t>
              </a:r>
              <a:endParaRPr lang="en-US" sz="1800" b="0" i="0" u="none" strike="noStrike" kern="1200" cap="none" spc="0" baseline="0" dirty="0">
                <a:solidFill>
                  <a:srgbClr val="000000"/>
                </a:solidFill>
                <a:uFillTx/>
                <a:latin typeface="Arial" pitchFamily="34"/>
                <a:cs typeface="Arial" pitchFamily="34"/>
              </a:endParaRPr>
            </a:p>
          </p:txBody>
        </p:sp>
        <p:sp>
          <p:nvSpPr>
            <p:cNvPr id="6" name="Rectangle 4"/>
            <p:cNvSpPr/>
            <p:nvPr/>
          </p:nvSpPr>
          <p:spPr>
            <a:xfrm>
              <a:off x="4537298" y="4311414"/>
              <a:ext cx="778693" cy="272152"/>
            </a:xfrm>
            <a:prstGeom prst="rect">
              <a:avLst/>
            </a:prstGeom>
            <a:solidFill>
              <a:srgbClr val="FFFFFF"/>
            </a:solidFill>
            <a:ln cap="flat">
              <a:noFill/>
              <a:prstDash val="solid"/>
            </a:ln>
          </p:spPr>
          <p:txBody>
            <a:bodyPr vert="horz" wrap="none" lIns="91440" tIns="45720" rIns="91440" bIns="45720" anchor="t" anchorCtr="0" compatLnSpc="1">
              <a:sp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200" b="0" i="0" u="none" strike="noStrike" kern="1200" cap="none" spc="0" baseline="0">
                  <a:solidFill>
                    <a:srgbClr val="000000"/>
                  </a:solidFill>
                  <a:uFillTx/>
                  <a:latin typeface="Arial" pitchFamily="34"/>
                  <a:cs typeface="Arial" pitchFamily="34"/>
                </a:rPr>
                <a:t>Declives</a:t>
              </a:r>
            </a:p>
          </p:txBody>
        </p:sp>
      </p:grpSp>
      <p:grpSp>
        <p:nvGrpSpPr>
          <p:cNvPr id="7" name="Group 10"/>
          <p:cNvGrpSpPr/>
          <p:nvPr/>
        </p:nvGrpSpPr>
        <p:grpSpPr>
          <a:xfrm>
            <a:off x="6120243" y="1659910"/>
            <a:ext cx="5991926" cy="4320238"/>
            <a:chOff x="6120243" y="1659910"/>
            <a:chExt cx="5991926" cy="4320238"/>
          </a:xfrm>
        </p:grpSpPr>
        <p:pic>
          <p:nvPicPr>
            <p:cNvPr id="8" name="Picture 6" descr="C:\Users\sasscal\Desktop\hidrologic.jpg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6120243" y="1659910"/>
              <a:ext cx="5991926" cy="4320238"/>
            </a:xfrm>
            <a:prstGeom prst="rect">
              <a:avLst/>
            </a:prstGeom>
            <a:noFill/>
            <a:ln cap="flat">
              <a:noFill/>
            </a:ln>
          </p:spPr>
        </p:pic>
        <p:sp>
          <p:nvSpPr>
            <p:cNvPr id="9" name="TextBox 9"/>
            <p:cNvSpPr txBox="1"/>
            <p:nvPr/>
          </p:nvSpPr>
          <p:spPr>
            <a:xfrm>
              <a:off x="10818019" y="5245894"/>
              <a:ext cx="816769" cy="200052"/>
            </a:xfrm>
            <a:prstGeom prst="rect">
              <a:avLst/>
            </a:prstGeom>
            <a:solidFill>
              <a:srgbClr val="FFFFFF"/>
            </a:solidFill>
            <a:ln cap="flat">
              <a:noFill/>
            </a:ln>
          </p:spPr>
          <p:txBody>
            <a:bodyPr vert="horz" wrap="square" lIns="91440" tIns="45720" rIns="91440" bIns="45720" anchor="t" anchorCtr="0" compatLnSpc="1">
              <a:sp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pt-PT" sz="7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rPr>
                <a:t>Linha de Água</a:t>
              </a:r>
            </a:p>
          </p:txBody>
        </p:sp>
        <p:sp>
          <p:nvSpPr>
            <p:cNvPr id="10" name="Rectangle 7"/>
            <p:cNvSpPr/>
            <p:nvPr/>
          </p:nvSpPr>
          <p:spPr>
            <a:xfrm>
              <a:off x="7843613" y="1932922"/>
              <a:ext cx="2560210" cy="369335"/>
            </a:xfrm>
            <a:prstGeom prst="rect">
              <a:avLst/>
            </a:prstGeom>
            <a:solidFill>
              <a:srgbClr val="FFFFFF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sp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pt-PT" sz="1800" b="0" i="0" u="none" strike="noStrike" kern="0" cap="none" spc="0" baseline="0" dirty="0">
                  <a:solidFill>
                    <a:srgbClr val="000000"/>
                  </a:solidFill>
                  <a:uFillTx/>
                  <a:latin typeface="Arial" pitchFamily="34"/>
                  <a:cs typeface="Arial" pitchFamily="34"/>
                </a:rPr>
                <a:t>Carta Hidrográfica</a:t>
              </a:r>
            </a:p>
          </p:txBody>
        </p:sp>
        <p:sp>
          <p:nvSpPr>
            <p:cNvPr id="11" name="TextBox 8"/>
            <p:cNvSpPr txBox="1"/>
            <p:nvPr/>
          </p:nvSpPr>
          <p:spPr>
            <a:xfrm>
              <a:off x="10818019" y="5103668"/>
              <a:ext cx="816769" cy="200052"/>
            </a:xfrm>
            <a:prstGeom prst="rect">
              <a:avLst/>
            </a:prstGeom>
            <a:solidFill>
              <a:srgbClr val="FFFFFF"/>
            </a:solidFill>
            <a:ln cap="flat">
              <a:noFill/>
            </a:ln>
          </p:spPr>
          <p:txBody>
            <a:bodyPr vert="horz" wrap="square" lIns="91440" tIns="45720" rIns="91440" bIns="45720" anchor="t" anchorCtr="0" compatLnSpc="1">
              <a:sp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pt-PT" sz="700" b="0" i="0" u="none" strike="noStrike" kern="1200" cap="none" spc="0" baseline="0" dirty="0">
                  <a:solidFill>
                    <a:srgbClr val="000000"/>
                  </a:solidFill>
                  <a:uFillTx/>
                  <a:latin typeface="Calibri"/>
                </a:rPr>
                <a:t>Área de Estudo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436004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958" y="1347214"/>
            <a:ext cx="5935223" cy="458630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2181" y="1259603"/>
            <a:ext cx="6048600" cy="4673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8048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931" y="0"/>
            <a:ext cx="10515600" cy="791217"/>
          </a:xfrm>
        </p:spPr>
        <p:txBody>
          <a:bodyPr/>
          <a:lstStyle/>
          <a:p>
            <a:r>
              <a:rPr lang="pt-PT" dirty="0"/>
              <a:t>Actualização da Cartografia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0154" y="672206"/>
            <a:ext cx="8435661" cy="5975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1054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1" name="Picture 2"/>
          <p:cNvPicPr>
            <a:picLocks noChangeAspect="1" noChangeArrowheads="1"/>
          </p:cNvPicPr>
          <p:nvPr/>
        </p:nvPicPr>
        <p:blipFill>
          <a:blip r:embed="rId2">
            <a:lum bright="4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06" t="24800" r="7272" b="19551"/>
          <a:stretch>
            <a:fillRect/>
          </a:stretch>
        </p:blipFill>
        <p:spPr bwMode="auto">
          <a:xfrm>
            <a:off x="634204" y="1732217"/>
            <a:ext cx="3387725" cy="122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89" t="27950" r="13972" b="4851"/>
          <a:stretch>
            <a:fillRect/>
          </a:stretch>
        </p:blipFill>
        <p:spPr bwMode="auto">
          <a:xfrm>
            <a:off x="4447382" y="4184650"/>
            <a:ext cx="2144712" cy="121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3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70" t="31100" r="29327" b="41600"/>
          <a:stretch>
            <a:fillRect/>
          </a:stretch>
        </p:blipFill>
        <p:spPr bwMode="auto">
          <a:xfrm>
            <a:off x="8112125" y="5732464"/>
            <a:ext cx="2376488" cy="72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4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04" t="45799" r="29919" b="17450"/>
          <a:stretch>
            <a:fillRect/>
          </a:stretch>
        </p:blipFill>
        <p:spPr bwMode="auto">
          <a:xfrm>
            <a:off x="7092950" y="5743575"/>
            <a:ext cx="1019175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5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79" t="40550" r="43600" b="41600"/>
          <a:stretch>
            <a:fillRect/>
          </a:stretch>
        </p:blipFill>
        <p:spPr bwMode="auto">
          <a:xfrm>
            <a:off x="1031873" y="3303134"/>
            <a:ext cx="2592388" cy="865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6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94" t="36349" r="19879" b="36349"/>
          <a:stretch>
            <a:fillRect/>
          </a:stretch>
        </p:blipFill>
        <p:spPr bwMode="auto">
          <a:xfrm>
            <a:off x="927101" y="5218113"/>
            <a:ext cx="3168650" cy="88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7" name="Picture 11" descr="http://t2.gstatic.com/images?q=tbn:ANd9GcRZZgKPvDBKMDpqlK73aLPxGM2sIg877NYhY-taFYGhIePH6D_lV9dx9BM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6589" y="4391820"/>
            <a:ext cx="3197225" cy="85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8" name="Picture 14" descr="http://t3.gstatic.com/images?q=tbn:ANd9GcTweWVoAHqwoO6N9cGJiqFw50uitZpuqAnM8_5xrNKOkqwb7cYZ6Q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8305" y="2237014"/>
            <a:ext cx="1734648" cy="1789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9" name="Picture 16" descr="http://t2.gstatic.com/images?q=tbn:ANd9GcRn15jZT8BlUJ_rL9gOX2NOTGl-CTG-cSpM0D51vZNJ7K_SCOeqKf2tDbJr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3630" y="2014595"/>
            <a:ext cx="1854994" cy="1886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ítulo 1"/>
          <p:cNvSpPr txBox="1">
            <a:spLocks/>
          </p:cNvSpPr>
          <p:nvPr/>
        </p:nvSpPr>
        <p:spPr bwMode="auto">
          <a:xfrm>
            <a:off x="7680325" y="981075"/>
            <a:ext cx="4223204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normAutofit/>
          </a:bodyPr>
          <a:lstStyle/>
          <a:p>
            <a:pPr>
              <a:defRPr/>
            </a:pPr>
            <a:r>
              <a:rPr lang="pt-PT" sz="2400" b="1" dirty="0">
                <a:solidFill>
                  <a:schemeClr val="tx2">
                    <a:satMod val="200000"/>
                  </a:schemeClr>
                </a:solidFill>
                <a:latin typeface="+mj-lt"/>
                <a:ea typeface="+mj-ea"/>
                <a:cs typeface="+mj-cs"/>
              </a:rPr>
              <a:t>AAA Aguas, arenitos de Angola</a:t>
            </a:r>
          </a:p>
        </p:txBody>
      </p:sp>
    </p:spTree>
    <p:extLst>
      <p:ext uri="{BB962C8B-B14F-4D97-AF65-F5344CB8AC3E}">
        <p14:creationId xmlns:p14="http://schemas.microsoft.com/office/powerpoint/2010/main" val="1461584506"/>
      </p:ext>
    </p:extLst>
  </p:cSld>
  <p:clrMapOvr>
    <a:masterClrMapping/>
  </p:clrMapOvr>
  <p:transition>
    <p:wipe dir="d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4" name="Picture 2">
            <a:extLst>
              <a:ext uri="{FF2B5EF4-FFF2-40B4-BE49-F238E27FC236}">
                <a16:creationId xmlns:a16="http://schemas.microsoft.com/office/drawing/2014/main" id="{8371F211-F337-4DCD-8967-B2706202FA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701" y="212436"/>
            <a:ext cx="11543553" cy="6492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668821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8556" y="1975994"/>
            <a:ext cx="9633857" cy="131202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3200" y="3394760"/>
            <a:ext cx="8121706" cy="3158440"/>
          </a:xfrm>
          <a:prstGeom prst="rect">
            <a:avLst/>
          </a:prstGeom>
        </p:spPr>
      </p:pic>
      <p:pic>
        <p:nvPicPr>
          <p:cNvPr id="4" name="Picture 3" descr="image">
            <a:extLst>
              <a:ext uri="{FF2B5EF4-FFF2-40B4-BE49-F238E27FC236}">
                <a16:creationId xmlns:a16="http://schemas.microsoft.com/office/drawing/2014/main" id="{5356D3ED-9477-4FC8-9110-E28F739CBA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932513" y="204448"/>
            <a:ext cx="1321813" cy="153406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m 1" descr="fa">
            <a:extLst>
              <a:ext uri="{FF2B5EF4-FFF2-40B4-BE49-F238E27FC236}">
                <a16:creationId xmlns:a16="http://schemas.microsoft.com/office/drawing/2014/main" id="{66020A8F-E8E8-42A0-A1C7-3B9D842743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641" y="204448"/>
            <a:ext cx="1598872" cy="12007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80490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User\Documents\My Received Files\Sem Título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167" cy="7199086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22651940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08349" y="233884"/>
            <a:ext cx="2736850" cy="561975"/>
          </a:xfrm>
        </p:spPr>
        <p:txBody>
          <a:bodyPr rtlCol="0">
            <a:normAutofit/>
          </a:bodyPr>
          <a:lstStyle/>
          <a:p>
            <a:pPr>
              <a:defRPr/>
            </a:pPr>
            <a:r>
              <a:rPr lang="pt-PT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Base de Dados </a:t>
            </a:r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59" r="53650" b="8569"/>
          <a:stretch>
            <a:fillRect/>
          </a:stretch>
        </p:blipFill>
        <p:spPr>
          <a:xfrm>
            <a:off x="3260438" y="65683"/>
            <a:ext cx="7547664" cy="6671630"/>
          </a:xfrm>
          <a:noFill/>
        </p:spPr>
      </p:pic>
    </p:spTree>
    <p:extLst>
      <p:ext uri="{BB962C8B-B14F-4D97-AF65-F5344CB8AC3E}">
        <p14:creationId xmlns:p14="http://schemas.microsoft.com/office/powerpoint/2010/main" val="608749422"/>
      </p:ext>
    </p:extLst>
  </p:cSld>
  <p:clrMapOvr>
    <a:masterClrMapping/>
  </p:clrMapOvr>
  <p:transition>
    <p:wipe dir="d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63514" y="115889"/>
            <a:ext cx="1728787" cy="561975"/>
          </a:xfrm>
        </p:spPr>
        <p:txBody>
          <a:bodyPr rtlCol="0">
            <a:normAutofit/>
          </a:bodyPr>
          <a:lstStyle/>
          <a:p>
            <a:pPr>
              <a:defRPr/>
            </a:pPr>
            <a:r>
              <a:rPr lang="pt-PT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Dados </a:t>
            </a:r>
          </a:p>
        </p:txBody>
      </p:sp>
      <p:pic>
        <p:nvPicPr>
          <p:cNvPr id="32771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71" t="16542" r="32101" b="16637"/>
          <a:stretch>
            <a:fillRect/>
          </a:stretch>
        </p:blipFill>
        <p:spPr>
          <a:xfrm>
            <a:off x="293871" y="677864"/>
            <a:ext cx="3427230" cy="5013325"/>
          </a:xfrm>
          <a:noFill/>
        </p:spPr>
      </p:pic>
      <p:pic>
        <p:nvPicPr>
          <p:cNvPr id="32772" name="Imagem 11" descr="Ficha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1101" y="1202469"/>
            <a:ext cx="3694112" cy="537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3" name="Imagem 12" descr="Ficha2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8108" y="1528763"/>
            <a:ext cx="4184650" cy="5329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5080135"/>
      </p:ext>
    </p:extLst>
  </p:cSld>
  <p:clrMapOvr>
    <a:masterClrMapping/>
  </p:clrMapOvr>
  <p:transition>
    <p:wipe dir="d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2422" y="226029"/>
            <a:ext cx="4033409" cy="646331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3600" b="1" i="0" u="none" strike="noStrike" kern="1200" cap="none" spc="0" baseline="0" dirty="0">
                <a:solidFill>
                  <a:srgbClr val="5B9BD5"/>
                </a:solidFill>
                <a:uFillTx/>
                <a:latin typeface="Arial" pitchFamily="34"/>
                <a:cs typeface="Arial" pitchFamily="34"/>
              </a:rPr>
              <a:t>RESULTADOS</a:t>
            </a:r>
          </a:p>
        </p:txBody>
      </p:sp>
      <p:sp>
        <p:nvSpPr>
          <p:cNvPr id="3" name="Rectangle 2"/>
          <p:cNvSpPr txBox="1"/>
          <p:nvPr/>
        </p:nvSpPr>
        <p:spPr>
          <a:xfrm>
            <a:off x="222422" y="976447"/>
            <a:ext cx="4226010" cy="68922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PT" sz="1600" b="1" u="none" strike="noStrike" kern="0" cap="all" spc="0" baseline="0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Times New Roman" pitchFamily="18"/>
                <a:ea typeface="新細明體" pitchFamily="18"/>
                <a:cs typeface="Arial"/>
              </a:rPr>
              <a:t>Cidade Universitária”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lum bright="20000" contrast="40000"/>
          </a:blip>
          <a:stretch>
            <a:fillRect/>
          </a:stretch>
        </p:blipFill>
        <p:spPr>
          <a:xfrm>
            <a:off x="430569" y="1769757"/>
            <a:ext cx="4497485" cy="272739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46747" y="4696210"/>
            <a:ext cx="5624910" cy="216179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3755" y="4741326"/>
            <a:ext cx="3198934" cy="188234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l="11325" t="20047" r="25750" b="13668"/>
          <a:stretch/>
        </p:blipFill>
        <p:spPr>
          <a:xfrm>
            <a:off x="8076062" y="2670825"/>
            <a:ext cx="3494320" cy="2070501"/>
          </a:xfrm>
          <a:prstGeom prst="rect">
            <a:avLst/>
          </a:prstGeom>
        </p:spPr>
      </p:pic>
      <p:pic>
        <p:nvPicPr>
          <p:cNvPr id="8" name="Imagem 3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93" r="11804"/>
          <a:stretch>
            <a:fillRect/>
          </a:stretch>
        </p:blipFill>
        <p:spPr bwMode="auto">
          <a:xfrm>
            <a:off x="5798632" y="2582534"/>
            <a:ext cx="2022706" cy="382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m 11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8779" y="279605"/>
            <a:ext cx="2964238" cy="2219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magem 12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637"/>
          <a:stretch>
            <a:fillRect/>
          </a:stretch>
        </p:blipFill>
        <p:spPr bwMode="auto">
          <a:xfrm>
            <a:off x="5407485" y="226029"/>
            <a:ext cx="2960079" cy="2253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2994242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/>
          <p:nvPr/>
        </p:nvSpPr>
        <p:spPr>
          <a:xfrm>
            <a:off x="0" y="860987"/>
            <a:ext cx="5782961" cy="67566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PT" sz="1600" b="1" u="none" strike="noStrike" kern="0" cap="all" spc="0" baseline="0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新細明體" pitchFamily="18"/>
                <a:cs typeface="Arial" panose="020B0604020202020204" pitchFamily="34" charset="0"/>
              </a:rPr>
              <a:t>Levantamento Geofisico “PAVILHÃO MultiusoS”</a:t>
            </a:r>
          </a:p>
        </p:txBody>
      </p:sp>
      <p:pic>
        <p:nvPicPr>
          <p:cNvPr id="4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190" y="2182983"/>
            <a:ext cx="4793992" cy="3406769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Imagem 2"/>
          <p:cNvPicPr>
            <a:picLocks noChangeAspect="1"/>
          </p:cNvPicPr>
          <p:nvPr/>
        </p:nvPicPr>
        <p:blipFill>
          <a:blip r:embed="rId3"/>
          <a:srcRect l="5791" t="7210" r="4473" b="5218"/>
          <a:stretch>
            <a:fillRect/>
          </a:stretch>
        </p:blipFill>
        <p:spPr>
          <a:xfrm>
            <a:off x="5280391" y="2301151"/>
            <a:ext cx="6911609" cy="2898411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339795285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/>
          <p:nvPr/>
        </p:nvSpPr>
        <p:spPr>
          <a:xfrm>
            <a:off x="255374" y="866230"/>
            <a:ext cx="5373640" cy="64633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PT" sz="1600" b="1" u="none" strike="noStrike" kern="0" cap="all" spc="0" baseline="0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Times New Roman" pitchFamily="18"/>
                <a:ea typeface="新細明體" pitchFamily="18"/>
                <a:cs typeface="Arial"/>
              </a:rPr>
              <a:t>Levantamento GeofÍsico “Seminário”</a:t>
            </a:r>
          </a:p>
        </p:txBody>
      </p:sp>
      <p:pic>
        <p:nvPicPr>
          <p:cNvPr id="4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989" y="1512561"/>
            <a:ext cx="5356527" cy="229708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Imagem 2"/>
          <p:cNvPicPr>
            <a:picLocks noChangeAspect="1"/>
          </p:cNvPicPr>
          <p:nvPr/>
        </p:nvPicPr>
        <p:blipFill>
          <a:blip r:embed="rId3"/>
          <a:srcRect l="5496" t="9740" r="3966" b="-1995"/>
          <a:stretch>
            <a:fillRect/>
          </a:stretch>
        </p:blipFill>
        <p:spPr>
          <a:xfrm>
            <a:off x="164757" y="3880441"/>
            <a:ext cx="6593308" cy="288694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11699" t="21033" r="58594" b="12306"/>
          <a:stretch/>
        </p:blipFill>
        <p:spPr>
          <a:xfrm>
            <a:off x="6531092" y="538433"/>
            <a:ext cx="2591675" cy="327121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l="44554" t="21366" r="25053" b="12017"/>
          <a:stretch/>
        </p:blipFill>
        <p:spPr>
          <a:xfrm>
            <a:off x="9122767" y="538432"/>
            <a:ext cx="2654104" cy="327121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8979" y="4084226"/>
            <a:ext cx="3747859" cy="2248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64021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/>
          <p:nvPr/>
        </p:nvSpPr>
        <p:spPr>
          <a:xfrm>
            <a:off x="-131260" y="722687"/>
            <a:ext cx="6563586" cy="94298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PT" sz="1600" b="1" u="none" strike="noStrike" kern="0" cap="all" spc="0" baseline="0" dirty="0">
                <a:uFillTx/>
                <a:latin typeface="Times New Roman" pitchFamily="18"/>
                <a:ea typeface="新細明體" pitchFamily="18"/>
                <a:cs typeface="Arial"/>
              </a:rPr>
              <a:t>Levantamento </a:t>
            </a:r>
            <a:r>
              <a:rPr lang="pt-PT" sz="1600" b="1" u="none" strike="noStrike" kern="0" cap="all" spc="0" baseline="0" dirty="0" err="1">
                <a:uFillTx/>
                <a:latin typeface="Times New Roman" pitchFamily="18"/>
                <a:ea typeface="新細明體" pitchFamily="18"/>
                <a:cs typeface="Arial"/>
              </a:rPr>
              <a:t>Geofisico</a:t>
            </a:r>
            <a:r>
              <a:rPr lang="pt-PT" sz="1600" b="1" u="none" strike="noStrike" kern="0" cap="all" spc="0" baseline="0" dirty="0">
                <a:uFillTx/>
                <a:latin typeface="Times New Roman" pitchFamily="18"/>
                <a:ea typeface="新細明體" pitchFamily="18"/>
                <a:cs typeface="Arial"/>
              </a:rPr>
              <a:t> “Lagoa do Coelho”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7653" y="4091290"/>
            <a:ext cx="4161132" cy="2766709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73" y="1641576"/>
            <a:ext cx="3557454" cy="236593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79412" y="1665671"/>
            <a:ext cx="6325682" cy="4206980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263087002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Mapa litologia">
            <a:extLst>
              <a:ext uri="{FF2B5EF4-FFF2-40B4-BE49-F238E27FC236}">
                <a16:creationId xmlns:a16="http://schemas.microsoft.com/office/drawing/2014/main" id="{F989A504-BE09-43DA-9646-8AB82EBF7E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2328" y="1066119"/>
            <a:ext cx="7595053" cy="5252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3AECEC28-4CB4-4770-AD7E-3FCAB1E32D31}"/>
              </a:ext>
            </a:extLst>
          </p:cNvPr>
          <p:cNvSpPr/>
          <p:nvPr/>
        </p:nvSpPr>
        <p:spPr>
          <a:xfrm>
            <a:off x="2688772" y="297971"/>
            <a:ext cx="645749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2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Carta litológica da região de Luanda </a:t>
            </a:r>
            <a:endParaRPr lang="pt-PT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885511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06878"/>
              </p:ext>
            </p:extLst>
          </p:nvPr>
        </p:nvGraphicFramePr>
        <p:xfrm>
          <a:off x="1364106" y="0"/>
          <a:ext cx="9743607" cy="693084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324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4593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6021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0503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04426"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 dirty="0">
                          <a:effectLst/>
                        </a:rPr>
                        <a:t> </a:t>
                      </a:r>
                      <a:r>
                        <a:rPr lang="pt-PT" sz="1600" u="none" strike="noStrike" dirty="0" err="1">
                          <a:effectLst/>
                        </a:rPr>
                        <a:t>Millestone</a:t>
                      </a:r>
                      <a:endParaRPr lang="pt-PT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51" marR="6151" marT="6151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u="none" strike="noStrike" dirty="0" err="1">
                          <a:effectLst/>
                        </a:rPr>
                        <a:t>Milestones</a:t>
                      </a:r>
                      <a:r>
                        <a:rPr lang="pt-PT" sz="1600" u="none" strike="noStrike" dirty="0">
                          <a:effectLst/>
                        </a:rPr>
                        <a:t> per </a:t>
                      </a:r>
                      <a:r>
                        <a:rPr lang="pt-PT" sz="1600" u="none" strike="noStrike" dirty="0" err="1">
                          <a:effectLst/>
                        </a:rPr>
                        <a:t>task</a:t>
                      </a:r>
                      <a:endParaRPr lang="pt-PT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51" marR="6151" marT="61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date referred to quarter (old)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51" marR="6151" marT="61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date referred to quarter (updated)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51" marR="6151" marT="6151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7045">
                <a:tc>
                  <a:txBody>
                    <a:bodyPr/>
                    <a:lstStyle/>
                    <a:p>
                      <a:pPr algn="ctr" fontAlgn="t"/>
                      <a:r>
                        <a:rPr lang="pt-PT" sz="1100" u="none" strike="noStrike" dirty="0">
                          <a:effectLst/>
                        </a:rPr>
                        <a:t>MS 196.1</a:t>
                      </a:r>
                      <a:endParaRPr lang="pt-PT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51" marR="6151" marT="6151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u="none" strike="noStrike" dirty="0">
                          <a:effectLst/>
                        </a:rPr>
                        <a:t>Updating the engineering geological information </a:t>
                      </a:r>
                      <a:br>
                        <a:rPr lang="en-US" sz="1100" u="none" strike="noStrike" dirty="0">
                          <a:effectLst/>
                        </a:rPr>
                      </a:br>
                      <a:br>
                        <a:rPr lang="en-US" sz="1100" u="none" strike="noStrike" dirty="0">
                          <a:effectLst/>
                        </a:rPr>
                      </a:b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51" marR="6151" marT="6151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 dirty="0">
                          <a:effectLst/>
                        </a:rPr>
                        <a:t>Q4 2013</a:t>
                      </a:r>
                      <a:endParaRPr lang="pt-PT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51" marR="6151" marT="615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 dirty="0">
                          <a:effectLst/>
                        </a:rPr>
                        <a:t>Q4 2014</a:t>
                      </a:r>
                      <a:endParaRPr lang="pt-PT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51" marR="6151" marT="6151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3728">
                <a:tc>
                  <a:txBody>
                    <a:bodyPr/>
                    <a:lstStyle/>
                    <a:p>
                      <a:pPr algn="ctr" fontAlgn="t"/>
                      <a:r>
                        <a:rPr lang="pt-PT" sz="1100" u="none" strike="noStrike" dirty="0">
                          <a:effectLst/>
                        </a:rPr>
                        <a:t>MS 196.2</a:t>
                      </a:r>
                      <a:endParaRPr lang="pt-PT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51" marR="6151" marT="6151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u="none" strike="noStrike" dirty="0">
                          <a:effectLst/>
                        </a:rPr>
                        <a:t>Geologic Map scale 1: 25000, Luanda (urban and suburban area) </a:t>
                      </a:r>
                      <a:br>
                        <a:rPr lang="en-US" sz="1100" u="none" strike="noStrike" dirty="0">
                          <a:effectLst/>
                        </a:rPr>
                      </a:b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51" marR="6151" marT="6151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 dirty="0">
                          <a:effectLst/>
                        </a:rPr>
                        <a:t>Q4 2013</a:t>
                      </a:r>
                      <a:endParaRPr lang="pt-PT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51" marR="6151" marT="615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Q4 2014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51" marR="6151" marT="6151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3728">
                <a:tc>
                  <a:txBody>
                    <a:bodyPr/>
                    <a:lstStyle/>
                    <a:p>
                      <a:pPr algn="ctr" fontAlgn="t"/>
                      <a:r>
                        <a:rPr lang="pt-PT" sz="1100" u="none" strike="noStrike" dirty="0">
                          <a:effectLst/>
                        </a:rPr>
                        <a:t>MS 196.3</a:t>
                      </a:r>
                      <a:endParaRPr lang="pt-PT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51" marR="6151" marT="6151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u="none" strike="noStrike" dirty="0">
                          <a:effectLst/>
                        </a:rPr>
                        <a:t>Land use Map scale 1: 25000, Luanda (urban and suburban area) </a:t>
                      </a:r>
                      <a:br>
                        <a:rPr lang="en-US" sz="1100" u="none" strike="noStrike" dirty="0">
                          <a:effectLst/>
                        </a:rPr>
                      </a:b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51" marR="6151" marT="6151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 dirty="0">
                          <a:effectLst/>
                        </a:rPr>
                        <a:t>Q4 2013</a:t>
                      </a:r>
                      <a:endParaRPr lang="pt-PT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51" marR="6151" marT="615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 dirty="0">
                          <a:effectLst/>
                        </a:rPr>
                        <a:t>Q4 2014</a:t>
                      </a:r>
                      <a:endParaRPr lang="pt-PT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51" marR="6151" marT="6151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87045">
                <a:tc>
                  <a:txBody>
                    <a:bodyPr/>
                    <a:lstStyle/>
                    <a:p>
                      <a:pPr algn="ctr" fontAlgn="t"/>
                      <a:r>
                        <a:rPr lang="pt-PT" sz="1100" u="none" strike="noStrike" dirty="0">
                          <a:effectLst/>
                        </a:rPr>
                        <a:t>MS 196.4</a:t>
                      </a:r>
                      <a:endParaRPr lang="pt-PT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51" marR="6151" marT="6151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u="none" strike="noStrike" dirty="0">
                          <a:effectLst/>
                        </a:rPr>
                        <a:t>Create a data base with Engineering geological information </a:t>
                      </a:r>
                      <a:br>
                        <a:rPr lang="en-US" sz="1100" u="none" strike="noStrike" dirty="0">
                          <a:effectLst/>
                        </a:rPr>
                      </a:br>
                      <a:br>
                        <a:rPr lang="en-US" sz="1100" u="none" strike="noStrike" dirty="0">
                          <a:effectLst/>
                        </a:rPr>
                      </a:b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51" marR="6151" marT="6151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 dirty="0">
                          <a:effectLst/>
                        </a:rPr>
                        <a:t>Q4 2013</a:t>
                      </a:r>
                      <a:endParaRPr lang="pt-PT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51" marR="6151" marT="615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 dirty="0">
                          <a:effectLst/>
                        </a:rPr>
                        <a:t>Q4 2014</a:t>
                      </a:r>
                      <a:endParaRPr lang="pt-PT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51" marR="6151" marT="6151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80363">
                <a:tc>
                  <a:txBody>
                    <a:bodyPr/>
                    <a:lstStyle/>
                    <a:p>
                      <a:pPr algn="ctr" fontAlgn="t"/>
                      <a:r>
                        <a:rPr lang="pt-PT" sz="1100" u="none" strike="noStrike" dirty="0">
                          <a:effectLst/>
                        </a:rPr>
                        <a:t>MS 196.5</a:t>
                      </a:r>
                      <a:endParaRPr lang="pt-PT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51" marR="6151" marT="6151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pt-PT" sz="1100" u="none" strike="noStrike" dirty="0" err="1">
                          <a:effectLst/>
                        </a:rPr>
                        <a:t>Update</a:t>
                      </a:r>
                      <a:r>
                        <a:rPr lang="pt-PT" sz="1100" u="none" strike="noStrike" dirty="0">
                          <a:effectLst/>
                        </a:rPr>
                        <a:t> Digital </a:t>
                      </a:r>
                      <a:r>
                        <a:rPr lang="pt-PT" sz="1100" u="none" strike="noStrike" dirty="0" err="1">
                          <a:effectLst/>
                        </a:rPr>
                        <a:t>diagnostic</a:t>
                      </a:r>
                      <a:r>
                        <a:rPr lang="pt-PT" sz="1100" u="none" strike="noStrike" dirty="0">
                          <a:effectLst/>
                        </a:rPr>
                        <a:t> </a:t>
                      </a:r>
                      <a:r>
                        <a:rPr lang="pt-PT" sz="1100" u="none" strike="noStrike" dirty="0" err="1">
                          <a:effectLst/>
                        </a:rPr>
                        <a:t>maps</a:t>
                      </a:r>
                      <a:r>
                        <a:rPr lang="pt-PT" sz="1100" u="none" strike="noStrike" dirty="0">
                          <a:effectLst/>
                        </a:rPr>
                        <a:t> (</a:t>
                      </a:r>
                      <a:r>
                        <a:rPr lang="pt-PT" sz="1100" u="none" strike="noStrike" dirty="0" err="1">
                          <a:effectLst/>
                        </a:rPr>
                        <a:t>topographic</a:t>
                      </a:r>
                      <a:r>
                        <a:rPr lang="pt-PT" sz="1100" u="none" strike="noStrike" dirty="0">
                          <a:effectLst/>
                        </a:rPr>
                        <a:t>, </a:t>
                      </a:r>
                      <a:r>
                        <a:rPr lang="pt-PT" sz="1100" u="none" strike="noStrike" dirty="0" err="1">
                          <a:effectLst/>
                        </a:rPr>
                        <a:t>lithological</a:t>
                      </a:r>
                      <a:r>
                        <a:rPr lang="pt-PT" sz="1100" u="none" strike="noStrike" dirty="0">
                          <a:effectLst/>
                        </a:rPr>
                        <a:t>, </a:t>
                      </a:r>
                      <a:r>
                        <a:rPr lang="pt-PT" sz="1100" u="none" strike="noStrike" dirty="0" err="1">
                          <a:effectLst/>
                        </a:rPr>
                        <a:t>tectonics</a:t>
                      </a:r>
                      <a:r>
                        <a:rPr lang="pt-PT" sz="1100" u="none" strike="noStrike" dirty="0">
                          <a:effectLst/>
                        </a:rPr>
                        <a:t>, </a:t>
                      </a:r>
                      <a:r>
                        <a:rPr lang="pt-PT" sz="1100" u="none" strike="noStrike" dirty="0" err="1">
                          <a:effectLst/>
                        </a:rPr>
                        <a:t>hydrological</a:t>
                      </a:r>
                      <a:r>
                        <a:rPr lang="pt-PT" sz="1100" u="none" strike="noStrike" dirty="0">
                          <a:effectLst/>
                        </a:rPr>
                        <a:t>, </a:t>
                      </a:r>
                      <a:r>
                        <a:rPr lang="pt-PT" sz="1100" u="none" strike="noStrike" dirty="0" err="1">
                          <a:effectLst/>
                        </a:rPr>
                        <a:t>hydrogeological</a:t>
                      </a:r>
                      <a:r>
                        <a:rPr lang="pt-PT" sz="1100" u="none" strike="noStrike" dirty="0">
                          <a:effectLst/>
                        </a:rPr>
                        <a:t> </a:t>
                      </a:r>
                      <a:r>
                        <a:rPr lang="pt-PT" sz="1100" u="none" strike="noStrike" dirty="0" err="1">
                          <a:effectLst/>
                        </a:rPr>
                        <a:t>and</a:t>
                      </a:r>
                      <a:r>
                        <a:rPr lang="pt-PT" sz="1100" u="none" strike="noStrike" dirty="0">
                          <a:effectLst/>
                        </a:rPr>
                        <a:t> </a:t>
                      </a:r>
                      <a:r>
                        <a:rPr lang="pt-PT" sz="1100" u="none" strike="noStrike" dirty="0" err="1">
                          <a:effectLst/>
                        </a:rPr>
                        <a:t>land</a:t>
                      </a:r>
                      <a:r>
                        <a:rPr lang="pt-PT" sz="1100" u="none" strike="noStrike" dirty="0">
                          <a:effectLst/>
                        </a:rPr>
                        <a:t> use) Luanda </a:t>
                      </a:r>
                      <a:r>
                        <a:rPr lang="pt-PT" sz="1100" u="none" strike="noStrike" dirty="0" err="1">
                          <a:effectLst/>
                        </a:rPr>
                        <a:t>province</a:t>
                      </a:r>
                      <a:r>
                        <a:rPr lang="pt-PT" sz="1100" u="none" strike="noStrike" dirty="0">
                          <a:effectLst/>
                        </a:rPr>
                        <a:t> </a:t>
                      </a:r>
                      <a:r>
                        <a:rPr lang="pt-PT" sz="1100" u="none" strike="noStrike" dirty="0" err="1">
                          <a:effectLst/>
                        </a:rPr>
                        <a:t>area</a:t>
                      </a:r>
                      <a:br>
                        <a:rPr lang="pt-PT" sz="1100" u="none" strike="noStrike" dirty="0">
                          <a:effectLst/>
                        </a:rPr>
                      </a:br>
                      <a:r>
                        <a:rPr lang="pt-PT" sz="1100" u="none" strike="noStrike" dirty="0">
                          <a:effectLst/>
                        </a:rPr>
                        <a:t>• </a:t>
                      </a:r>
                      <a:r>
                        <a:rPr lang="pt-PT" sz="1100" u="none" strike="noStrike" dirty="0" err="1">
                          <a:effectLst/>
                        </a:rPr>
                        <a:t>Geophysical</a:t>
                      </a:r>
                      <a:r>
                        <a:rPr lang="pt-PT" sz="1100" u="none" strike="noStrike" dirty="0">
                          <a:effectLst/>
                        </a:rPr>
                        <a:t> </a:t>
                      </a:r>
                      <a:r>
                        <a:rPr lang="pt-PT" sz="1100" u="none" strike="noStrike" dirty="0" err="1">
                          <a:effectLst/>
                        </a:rPr>
                        <a:t>survey</a:t>
                      </a:r>
                      <a:r>
                        <a:rPr lang="pt-PT" sz="1100" u="none" strike="noStrike" dirty="0">
                          <a:effectLst/>
                        </a:rPr>
                        <a:t> </a:t>
                      </a:r>
                      <a:br>
                        <a:rPr lang="pt-PT" sz="1100" u="none" strike="noStrike" dirty="0">
                          <a:effectLst/>
                        </a:rPr>
                      </a:br>
                      <a:endParaRPr lang="pt-PT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51" marR="6151" marT="6151" marB="0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PT" sz="1100" u="none" strike="noStrike" dirty="0">
                          <a:effectLst/>
                        </a:rPr>
                        <a:t>Q4 2014</a:t>
                      </a:r>
                      <a:endParaRPr lang="pt-PT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51" marR="6151" marT="6151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 dirty="0">
                          <a:effectLst/>
                        </a:rPr>
                        <a:t> Q42015</a:t>
                      </a:r>
                      <a:endParaRPr lang="pt-PT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51" marR="6151" marT="6151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87045">
                <a:tc>
                  <a:txBody>
                    <a:bodyPr/>
                    <a:lstStyle/>
                    <a:p>
                      <a:pPr algn="ctr" fontAlgn="t"/>
                      <a:r>
                        <a:rPr lang="pt-PT" sz="1100" u="none" strike="noStrike" dirty="0">
                          <a:effectLst/>
                        </a:rPr>
                        <a:t>MS 196.6</a:t>
                      </a:r>
                      <a:endParaRPr lang="pt-PT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51" marR="6151" marT="6151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u="none" strike="noStrike" dirty="0">
                          <a:effectLst/>
                        </a:rPr>
                        <a:t>Topographic (Slope and </a:t>
                      </a:r>
                      <a:r>
                        <a:rPr lang="en-US" sz="1100" u="none" strike="noStrike" dirty="0" err="1">
                          <a:effectLst/>
                        </a:rPr>
                        <a:t>Altimetric</a:t>
                      </a:r>
                      <a:r>
                        <a:rPr lang="en-US" sz="1100" u="none" strike="noStrike" dirty="0">
                          <a:effectLst/>
                        </a:rPr>
                        <a:t> Map)</a:t>
                      </a:r>
                      <a:br>
                        <a:rPr lang="en-US" sz="1100" u="none" strike="noStrike" dirty="0">
                          <a:effectLst/>
                        </a:rPr>
                      </a:br>
                      <a:r>
                        <a:rPr lang="en-US" sz="1100" u="none" strike="noStrike" dirty="0">
                          <a:effectLst/>
                        </a:rPr>
                        <a:t>• Geophysical survey </a:t>
                      </a:r>
                      <a:br>
                        <a:rPr lang="en-US" sz="1100" u="none" strike="noStrike" dirty="0">
                          <a:effectLst/>
                        </a:rPr>
                      </a:b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51" marR="6151" marT="6151" marB="0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PT" sz="1100" u="none" strike="noStrike">
                          <a:effectLst/>
                        </a:rPr>
                        <a:t>Q4 2014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51" marR="6151" marT="6151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 dirty="0">
                          <a:effectLst/>
                        </a:rPr>
                        <a:t> Q42015</a:t>
                      </a:r>
                      <a:endParaRPr lang="pt-PT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51" marR="6151" marT="6151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87045">
                <a:tc>
                  <a:txBody>
                    <a:bodyPr/>
                    <a:lstStyle/>
                    <a:p>
                      <a:pPr algn="ctr" fontAlgn="t"/>
                      <a:r>
                        <a:rPr lang="pt-PT" sz="1100" u="none" strike="noStrike" dirty="0">
                          <a:effectLst/>
                        </a:rPr>
                        <a:t>MS 196.7</a:t>
                      </a:r>
                      <a:endParaRPr lang="pt-PT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51" marR="6151" marT="6151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pt-PT" sz="1100" u="none" strike="noStrike" dirty="0" err="1">
                          <a:effectLst/>
                        </a:rPr>
                        <a:t>Lithological</a:t>
                      </a:r>
                      <a:r>
                        <a:rPr lang="pt-PT" sz="1100" u="none" strike="noStrike" dirty="0">
                          <a:effectLst/>
                        </a:rPr>
                        <a:t> </a:t>
                      </a:r>
                      <a:r>
                        <a:rPr lang="pt-PT" sz="1100" u="none" strike="noStrike" dirty="0" err="1">
                          <a:effectLst/>
                        </a:rPr>
                        <a:t>Map</a:t>
                      </a:r>
                      <a:br>
                        <a:rPr lang="pt-PT" sz="1100" u="none" strike="noStrike" dirty="0">
                          <a:effectLst/>
                        </a:rPr>
                      </a:br>
                      <a:r>
                        <a:rPr lang="pt-PT" sz="1100" u="none" strike="noStrike" dirty="0">
                          <a:effectLst/>
                        </a:rPr>
                        <a:t>• </a:t>
                      </a:r>
                      <a:r>
                        <a:rPr lang="pt-PT" sz="1100" u="none" strike="noStrike" dirty="0" err="1">
                          <a:effectLst/>
                        </a:rPr>
                        <a:t>Geophysical</a:t>
                      </a:r>
                      <a:r>
                        <a:rPr lang="pt-PT" sz="1100" u="none" strike="noStrike" dirty="0">
                          <a:effectLst/>
                        </a:rPr>
                        <a:t> </a:t>
                      </a:r>
                      <a:r>
                        <a:rPr lang="pt-PT" sz="1100" u="none" strike="noStrike" dirty="0" err="1">
                          <a:effectLst/>
                        </a:rPr>
                        <a:t>survey</a:t>
                      </a:r>
                      <a:r>
                        <a:rPr lang="pt-PT" sz="1100" u="none" strike="noStrike" dirty="0">
                          <a:effectLst/>
                        </a:rPr>
                        <a:t> </a:t>
                      </a:r>
                      <a:br>
                        <a:rPr lang="pt-PT" sz="1100" u="none" strike="noStrike" dirty="0">
                          <a:effectLst/>
                        </a:rPr>
                      </a:br>
                      <a:endParaRPr lang="pt-PT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51" marR="6151" marT="6151" marB="0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PT" sz="1100" u="none" strike="noStrike">
                          <a:effectLst/>
                        </a:rPr>
                        <a:t>Q4 2014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51" marR="6151" marT="6151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 dirty="0">
                          <a:effectLst/>
                        </a:rPr>
                        <a:t> Q42015</a:t>
                      </a:r>
                      <a:endParaRPr lang="pt-PT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51" marR="6151" marT="6151" marB="0"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87045">
                <a:tc>
                  <a:txBody>
                    <a:bodyPr/>
                    <a:lstStyle/>
                    <a:p>
                      <a:pPr algn="ctr" fontAlgn="t"/>
                      <a:r>
                        <a:rPr lang="pt-PT" sz="1100" u="none" strike="noStrike" dirty="0">
                          <a:effectLst/>
                        </a:rPr>
                        <a:t>MS 196.8</a:t>
                      </a:r>
                      <a:endParaRPr lang="pt-PT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51" marR="6151" marT="6151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u="none" strike="noStrike" dirty="0">
                          <a:effectLst/>
                        </a:rPr>
                        <a:t>Tectonics/ </a:t>
                      </a:r>
                      <a:r>
                        <a:rPr lang="en-US" sz="1100" u="none" strike="noStrike" dirty="0" err="1">
                          <a:effectLst/>
                        </a:rPr>
                        <a:t>Strutural</a:t>
                      </a:r>
                      <a:r>
                        <a:rPr lang="en-US" sz="1100" u="none" strike="noStrike" dirty="0">
                          <a:effectLst/>
                        </a:rPr>
                        <a:t>/ </a:t>
                      </a:r>
                      <a:r>
                        <a:rPr lang="en-US" sz="1100" u="none" strike="noStrike" dirty="0" err="1">
                          <a:effectLst/>
                        </a:rPr>
                        <a:t>Hidrological</a:t>
                      </a:r>
                      <a:r>
                        <a:rPr lang="en-US" sz="1100" u="none" strike="noStrike" dirty="0">
                          <a:effectLst/>
                        </a:rPr>
                        <a:t> Maps</a:t>
                      </a:r>
                      <a:br>
                        <a:rPr lang="en-US" sz="1100" u="none" strike="noStrike" dirty="0">
                          <a:effectLst/>
                        </a:rPr>
                      </a:br>
                      <a:r>
                        <a:rPr lang="en-US" sz="1100" u="none" strike="noStrike" dirty="0">
                          <a:effectLst/>
                        </a:rPr>
                        <a:t>• Geophysical survey </a:t>
                      </a:r>
                      <a:br>
                        <a:rPr lang="en-US" sz="1100" u="none" strike="noStrike" dirty="0">
                          <a:effectLst/>
                        </a:rPr>
                      </a:b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51" marR="6151" marT="6151" marB="0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PT" sz="1100" u="none" strike="noStrike">
                          <a:effectLst/>
                        </a:rPr>
                        <a:t>Q4 2014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51" marR="6151" marT="6151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 dirty="0">
                          <a:effectLst/>
                        </a:rPr>
                        <a:t> Q42015</a:t>
                      </a:r>
                      <a:endParaRPr lang="pt-PT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51" marR="6151" marT="6151" marB="0" anchor="b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49649">
                <a:tc>
                  <a:txBody>
                    <a:bodyPr/>
                    <a:lstStyle/>
                    <a:p>
                      <a:pPr algn="ctr" fontAlgn="t"/>
                      <a:r>
                        <a:rPr lang="pt-PT" sz="1100" u="none" strike="noStrike" dirty="0">
                          <a:effectLst/>
                        </a:rPr>
                        <a:t>MS 196.9</a:t>
                      </a:r>
                      <a:endParaRPr lang="pt-PT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51" marR="6151" marT="6151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u="none" strike="noStrike" dirty="0">
                          <a:effectLst/>
                        </a:rPr>
                        <a:t>Geophysical survey (resistivity and </a:t>
                      </a:r>
                      <a:r>
                        <a:rPr lang="en-US" sz="1100" u="none" strike="noStrike" dirty="0" err="1">
                          <a:effectLst/>
                        </a:rPr>
                        <a:t>sismic</a:t>
                      </a:r>
                      <a:r>
                        <a:rPr lang="en-US" sz="1100" u="none" strike="noStrike" dirty="0">
                          <a:effectLst/>
                        </a:rPr>
                        <a:t> fields)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51" marR="6151" marT="6151" marB="0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PT" sz="1100" u="none" strike="noStrike">
                          <a:effectLst/>
                        </a:rPr>
                        <a:t>Q4 2014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51" marR="6151" marT="6151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 dirty="0">
                          <a:effectLst/>
                        </a:rPr>
                        <a:t> Q42015</a:t>
                      </a:r>
                      <a:endParaRPr lang="pt-PT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51" marR="6151" marT="6151" marB="0" anchor="b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780363">
                <a:tc>
                  <a:txBody>
                    <a:bodyPr/>
                    <a:lstStyle/>
                    <a:p>
                      <a:pPr algn="ctr" fontAlgn="t"/>
                      <a:r>
                        <a:rPr lang="pt-PT" sz="1100" u="none" strike="noStrike" dirty="0">
                          <a:effectLst/>
                        </a:rPr>
                        <a:t>MS 196.10</a:t>
                      </a:r>
                      <a:endParaRPr lang="pt-PT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51" marR="6151" marT="6151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u="none" strike="noStrike" dirty="0">
                          <a:effectLst/>
                        </a:rPr>
                        <a:t>SIG-GEOURBE DATA BASE, computing platform that will manage and update all geological, </a:t>
                      </a:r>
                      <a:r>
                        <a:rPr lang="en-US" sz="1100" u="none" strike="noStrike" dirty="0" err="1">
                          <a:effectLst/>
                        </a:rPr>
                        <a:t>geotechinical</a:t>
                      </a:r>
                      <a:r>
                        <a:rPr lang="en-US" sz="1100" u="none" strike="noStrike" dirty="0">
                          <a:effectLst/>
                        </a:rPr>
                        <a:t> and geophysical mapping in Luanda  </a:t>
                      </a:r>
                      <a:br>
                        <a:rPr lang="en-US" sz="1100" u="none" strike="noStrike" dirty="0">
                          <a:effectLst/>
                        </a:rPr>
                      </a:br>
                      <a:br>
                        <a:rPr lang="en-US" sz="1100" u="none" strike="noStrike" dirty="0">
                          <a:effectLst/>
                        </a:rPr>
                      </a:b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51" marR="6151" marT="6151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Q4 2015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51" marR="6151" marT="615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 dirty="0">
                          <a:effectLst/>
                        </a:rPr>
                        <a:t>Q4 2016</a:t>
                      </a:r>
                      <a:endParaRPr lang="pt-PT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51" marR="6151" marT="6151" marB="0" anchor="b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80766">
                <a:tc>
                  <a:txBody>
                    <a:bodyPr/>
                    <a:lstStyle/>
                    <a:p>
                      <a:pPr algn="ctr" fontAlgn="t"/>
                      <a:endParaRPr lang="pt-PT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51" marR="6151" marT="6151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u="none" strike="noStrike" dirty="0">
                          <a:effectLst/>
                        </a:rPr>
                        <a:t>Using fuzzy logic to make the suitability map geological engineer in Luanda province. </a:t>
                      </a:r>
                      <a:br>
                        <a:rPr lang="en-US" sz="1100" u="none" strike="noStrike" dirty="0">
                          <a:effectLst/>
                        </a:rPr>
                      </a:b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51" marR="6151" marT="6151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 dirty="0">
                          <a:effectLst/>
                        </a:rPr>
                        <a:t>Q4 2015</a:t>
                      </a:r>
                      <a:endParaRPr lang="pt-PT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51" marR="6151" marT="615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 dirty="0">
                          <a:effectLst/>
                        </a:rPr>
                        <a:t>Q4 2016</a:t>
                      </a:r>
                      <a:endParaRPr lang="pt-PT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51" marR="6151" marT="6151" marB="0" anchor="b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62235">
                <a:tc>
                  <a:txBody>
                    <a:bodyPr/>
                    <a:lstStyle/>
                    <a:p>
                      <a:pPr algn="ctr" fontAlgn="t"/>
                      <a:r>
                        <a:rPr lang="pt-PT" sz="1100" u="none" strike="noStrike" dirty="0">
                          <a:effectLst/>
                        </a:rPr>
                        <a:t>MS 196.11</a:t>
                      </a:r>
                      <a:endParaRPr lang="pt-PT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51" marR="6151" marT="6151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pt-PT" sz="1100" u="none" strike="noStrike" dirty="0">
                          <a:effectLst/>
                        </a:rPr>
                        <a:t>Digital </a:t>
                      </a:r>
                      <a:r>
                        <a:rPr lang="pt-PT" sz="1100" u="none" strike="noStrike" dirty="0" err="1">
                          <a:effectLst/>
                        </a:rPr>
                        <a:t>Multiple</a:t>
                      </a:r>
                      <a:r>
                        <a:rPr lang="pt-PT" sz="1100" u="none" strike="noStrike" dirty="0">
                          <a:effectLst/>
                        </a:rPr>
                        <a:t> </a:t>
                      </a:r>
                      <a:r>
                        <a:rPr lang="pt-PT" sz="1100" u="none" strike="noStrike" dirty="0" err="1">
                          <a:effectLst/>
                        </a:rPr>
                        <a:t>Hazard</a:t>
                      </a:r>
                      <a:r>
                        <a:rPr lang="pt-PT" sz="1100" u="none" strike="noStrike" dirty="0">
                          <a:effectLst/>
                        </a:rPr>
                        <a:t> </a:t>
                      </a:r>
                      <a:r>
                        <a:rPr lang="pt-PT" sz="1100" u="none" strike="noStrike" dirty="0" err="1">
                          <a:effectLst/>
                        </a:rPr>
                        <a:t>Maps</a:t>
                      </a:r>
                      <a:r>
                        <a:rPr lang="pt-PT" sz="1100" u="none" strike="noStrike" dirty="0">
                          <a:effectLst/>
                        </a:rPr>
                        <a:t>, Luanda </a:t>
                      </a:r>
                      <a:r>
                        <a:rPr lang="pt-PT" sz="1100" u="none" strike="noStrike" dirty="0" err="1">
                          <a:effectLst/>
                        </a:rPr>
                        <a:t>province</a:t>
                      </a:r>
                      <a:r>
                        <a:rPr lang="pt-PT" sz="1100" u="none" strike="noStrike" dirty="0">
                          <a:effectLst/>
                        </a:rPr>
                        <a:t> </a:t>
                      </a:r>
                      <a:r>
                        <a:rPr lang="pt-PT" sz="1100" u="none" strike="noStrike" dirty="0" err="1">
                          <a:effectLst/>
                        </a:rPr>
                        <a:t>area</a:t>
                      </a:r>
                      <a:endParaRPr lang="pt-PT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51" marR="6151" marT="6151" marB="0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PT" sz="1100" u="none" strike="noStrike" dirty="0">
                          <a:effectLst/>
                        </a:rPr>
                        <a:t>Q4 2016</a:t>
                      </a:r>
                      <a:endParaRPr lang="pt-PT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51" marR="6151" marT="6151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 dirty="0">
                          <a:effectLst/>
                        </a:rPr>
                        <a:t>Q4 2017</a:t>
                      </a:r>
                      <a:endParaRPr lang="pt-PT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51" marR="6151" marT="6151" marB="0" anchor="b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6" name="Retângulo 5"/>
          <p:cNvSpPr/>
          <p:nvPr/>
        </p:nvSpPr>
        <p:spPr>
          <a:xfrm>
            <a:off x="1364106" y="539646"/>
            <a:ext cx="9743606" cy="1979818"/>
          </a:xfrm>
          <a:prstGeom prst="rect">
            <a:avLst/>
          </a:prstGeom>
          <a:solidFill>
            <a:schemeClr val="accent1">
              <a:alpha val="5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11500" dirty="0"/>
              <a:t>100 %</a:t>
            </a:r>
          </a:p>
        </p:txBody>
      </p:sp>
      <p:sp>
        <p:nvSpPr>
          <p:cNvPr id="9" name="Retângulo 8"/>
          <p:cNvSpPr/>
          <p:nvPr/>
        </p:nvSpPr>
        <p:spPr>
          <a:xfrm>
            <a:off x="1364106" y="2519464"/>
            <a:ext cx="9743606" cy="3647872"/>
          </a:xfrm>
          <a:prstGeom prst="rect">
            <a:avLst/>
          </a:prstGeom>
          <a:solidFill>
            <a:schemeClr val="accent1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8800" dirty="0"/>
              <a:t>80%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95A359FC-CF4E-43EE-96B2-E64B6260AA7B}"/>
              </a:ext>
            </a:extLst>
          </p:cNvPr>
          <p:cNvSpPr/>
          <p:nvPr/>
        </p:nvSpPr>
        <p:spPr>
          <a:xfrm>
            <a:off x="1364106" y="6167336"/>
            <a:ext cx="9743606" cy="763512"/>
          </a:xfrm>
          <a:prstGeom prst="rect">
            <a:avLst/>
          </a:prstGeom>
          <a:solidFill>
            <a:schemeClr val="accent1">
              <a:alpha val="5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3200" dirty="0" err="1"/>
              <a:t>on</a:t>
            </a:r>
            <a:r>
              <a:rPr lang="pt-PT" sz="3200" dirty="0"/>
              <a:t> </a:t>
            </a:r>
            <a:r>
              <a:rPr lang="pt-PT" sz="3200" dirty="0" err="1"/>
              <a:t>going</a:t>
            </a:r>
            <a:r>
              <a:rPr lang="pt-PT" sz="3200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1968381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8B1711F-01CA-4A86-B9A8-96F5B11A89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Marcador de Posição de Conteúdo 3">
            <a:extLst>
              <a:ext uri="{FF2B5EF4-FFF2-40B4-BE49-F238E27FC236}">
                <a16:creationId xmlns:a16="http://schemas.microsoft.com/office/drawing/2014/main" id="{C79EDF96-B2DF-4DC3-A90D-0E9D64C26B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638"/>
            <a:ext cx="1219199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1767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>
            <a:extLst>
              <a:ext uri="{FF2B5EF4-FFF2-40B4-BE49-F238E27FC236}">
                <a16:creationId xmlns:a16="http://schemas.microsoft.com/office/drawing/2014/main" id="{8BC9D46E-F99E-40C1-BE71-61178D85CEB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09800" y="152400"/>
            <a:ext cx="7772400" cy="914400"/>
          </a:xfrm>
        </p:spPr>
        <p:txBody>
          <a:bodyPr/>
          <a:lstStyle/>
          <a:p>
            <a:pPr eaLnBrk="1" hangingPunct="1"/>
            <a:r>
              <a:rPr lang="pt-BR" altLang="pt-PT" sz="3200" b="1">
                <a:solidFill>
                  <a:schemeClr val="tx2"/>
                </a:solidFill>
              </a:rPr>
              <a:t>	</a:t>
            </a:r>
          </a:p>
        </p:txBody>
      </p:sp>
      <p:sp>
        <p:nvSpPr>
          <p:cNvPr id="8195" name="Rectangle 3">
            <a:extLst>
              <a:ext uri="{FF2B5EF4-FFF2-40B4-BE49-F238E27FC236}">
                <a16:creationId xmlns:a16="http://schemas.microsoft.com/office/drawing/2014/main" id="{14E132BA-B6EE-4683-957E-929E3875AAF9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74313" y="869497"/>
            <a:ext cx="11099258" cy="1298575"/>
          </a:xfrm>
        </p:spPr>
        <p:txBody>
          <a:bodyPr/>
          <a:lstStyle/>
          <a:p>
            <a:pPr algn="just" eaLnBrk="1" hangingPunct="1">
              <a:lnSpc>
                <a:spcPct val="80000"/>
              </a:lnSpc>
              <a:buFontTx/>
              <a:buNone/>
            </a:pPr>
            <a:r>
              <a:rPr lang="pt-PT" altLang="pt-PT" dirty="0"/>
              <a:t>Elaborar a Carta Geológica-geotécnica, de Aptidão e de Riscos da Província de Luanda </a:t>
            </a:r>
            <a:endParaRPr lang="pt-BR" altLang="pt-PT" dirty="0"/>
          </a:p>
        </p:txBody>
      </p:sp>
      <p:sp>
        <p:nvSpPr>
          <p:cNvPr id="8196" name="Rectangle 5">
            <a:extLst>
              <a:ext uri="{FF2B5EF4-FFF2-40B4-BE49-F238E27FC236}">
                <a16:creationId xmlns:a16="http://schemas.microsoft.com/office/drawing/2014/main" id="{5A7A0F1D-7221-47D3-B33D-A2A3EC432E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4313" y="2674735"/>
            <a:ext cx="11225718" cy="307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609600" indent="-609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eaLnBrk="1" hangingPunct="1">
              <a:lnSpc>
                <a:spcPct val="80000"/>
              </a:lnSpc>
              <a:spcBef>
                <a:spcPct val="20000"/>
              </a:spcBef>
              <a:buClr>
                <a:schemeClr val="tx2"/>
              </a:buClr>
            </a:pPr>
            <a:r>
              <a:rPr lang="pt-BR" altLang="pt-PT" sz="2800" dirty="0">
                <a:latin typeface="Corbel" panose="020B0503020204020204" pitchFamily="34" charset="0"/>
              </a:rPr>
              <a:t>Elaborar as cartas de diagnóstico (digitais):</a:t>
            </a:r>
          </a:p>
          <a:p>
            <a:pPr marL="0" indent="0" eaLnBrk="1" hangingPunct="1">
              <a:lnSpc>
                <a:spcPct val="80000"/>
              </a:lnSpc>
              <a:spcBef>
                <a:spcPct val="20000"/>
              </a:spcBef>
              <a:buClr>
                <a:schemeClr val="tx2"/>
              </a:buClr>
            </a:pPr>
            <a:r>
              <a:rPr lang="pt-PT" altLang="pt-PT" sz="2800" dirty="0">
                <a:latin typeface="Corbel" panose="020B0503020204020204" pitchFamily="34" charset="0"/>
              </a:rPr>
              <a:t>	Ocupação e Uso do solo, </a:t>
            </a:r>
          </a:p>
          <a:p>
            <a:pPr marL="0" indent="0" eaLnBrk="1" hangingPunct="1">
              <a:lnSpc>
                <a:spcPct val="80000"/>
              </a:lnSpc>
              <a:spcBef>
                <a:spcPct val="20000"/>
              </a:spcBef>
              <a:buClr>
                <a:schemeClr val="tx2"/>
              </a:buClr>
            </a:pPr>
            <a:r>
              <a:rPr lang="pt-PT" altLang="pt-PT" sz="2800" dirty="0">
                <a:latin typeface="Corbel" panose="020B0503020204020204" pitchFamily="34" charset="0"/>
              </a:rPr>
              <a:t>	Topográfica, </a:t>
            </a:r>
          </a:p>
          <a:p>
            <a:pPr marL="0" indent="0" eaLnBrk="1" hangingPunct="1">
              <a:lnSpc>
                <a:spcPct val="80000"/>
              </a:lnSpc>
              <a:spcBef>
                <a:spcPct val="20000"/>
              </a:spcBef>
              <a:buClr>
                <a:schemeClr val="tx2"/>
              </a:buClr>
            </a:pPr>
            <a:r>
              <a:rPr lang="pt-PT" altLang="pt-PT" sz="2800" dirty="0">
                <a:latin typeface="Corbel" panose="020B0503020204020204" pitchFamily="34" charset="0"/>
              </a:rPr>
              <a:t>	Litológica, </a:t>
            </a:r>
          </a:p>
          <a:p>
            <a:pPr marL="0" indent="0" eaLnBrk="1" hangingPunct="1">
              <a:lnSpc>
                <a:spcPct val="80000"/>
              </a:lnSpc>
              <a:spcBef>
                <a:spcPct val="20000"/>
              </a:spcBef>
              <a:buClr>
                <a:schemeClr val="tx2"/>
              </a:buClr>
            </a:pPr>
            <a:r>
              <a:rPr lang="pt-PT" altLang="pt-PT" sz="2800" dirty="0">
                <a:latin typeface="Corbel" panose="020B0503020204020204" pitchFamily="34" charset="0"/>
              </a:rPr>
              <a:t>	Geomorfológica, </a:t>
            </a:r>
          </a:p>
          <a:p>
            <a:pPr marL="0" indent="0" eaLnBrk="1" hangingPunct="1">
              <a:lnSpc>
                <a:spcPct val="80000"/>
              </a:lnSpc>
              <a:spcBef>
                <a:spcPct val="20000"/>
              </a:spcBef>
              <a:buClr>
                <a:schemeClr val="tx2"/>
              </a:buClr>
            </a:pPr>
            <a:r>
              <a:rPr lang="pt-PT" altLang="pt-PT" sz="2800" dirty="0">
                <a:latin typeface="Corbel" panose="020B0503020204020204" pitchFamily="34" charset="0"/>
              </a:rPr>
              <a:t>	Tectónica, </a:t>
            </a:r>
          </a:p>
          <a:p>
            <a:pPr marL="0" indent="0" eaLnBrk="1" hangingPunct="1">
              <a:lnSpc>
                <a:spcPct val="80000"/>
              </a:lnSpc>
              <a:spcBef>
                <a:spcPct val="20000"/>
              </a:spcBef>
              <a:buClr>
                <a:schemeClr val="tx2"/>
              </a:buClr>
            </a:pPr>
            <a:r>
              <a:rPr lang="pt-PT" altLang="pt-PT" sz="2800" dirty="0">
                <a:latin typeface="Corbel" panose="020B0503020204020204" pitchFamily="34" charset="0"/>
              </a:rPr>
              <a:t>	Hidrológica e Hidrogeológica.</a:t>
            </a:r>
            <a:endParaRPr lang="pt-BR" altLang="pt-PT" sz="2800" dirty="0">
              <a:latin typeface="Corbel" panose="020B0503020204020204" pitchFamily="34" charset="0"/>
            </a:endParaRPr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24C8A0A5-1459-4E19-BF02-20B30C029A7C}"/>
              </a:ext>
            </a:extLst>
          </p:cNvPr>
          <p:cNvSpPr txBox="1">
            <a:spLocks/>
          </p:cNvSpPr>
          <p:nvPr/>
        </p:nvSpPr>
        <p:spPr>
          <a:xfrm>
            <a:off x="101939" y="-97106"/>
            <a:ext cx="7934325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>
              <a:defRPr/>
            </a:pPr>
            <a:r>
              <a:rPr lang="pt-PT" sz="4000" b="1" dirty="0"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Objectivo Geral</a:t>
            </a:r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BEC75512-1F40-484A-91E3-6FE71F166684}"/>
              </a:ext>
            </a:extLst>
          </p:cNvPr>
          <p:cNvSpPr txBox="1">
            <a:spLocks/>
          </p:cNvSpPr>
          <p:nvPr/>
        </p:nvSpPr>
        <p:spPr>
          <a:xfrm>
            <a:off x="0" y="1706660"/>
            <a:ext cx="8171234" cy="922824"/>
          </a:xfrm>
          <a:prstGeom prst="rect">
            <a:avLst/>
          </a:prstGeom>
        </p:spPr>
        <p:txBody>
          <a:bodyPr anchor="ctr"/>
          <a:lstStyle/>
          <a:p>
            <a:pPr>
              <a:defRPr/>
            </a:pPr>
            <a:r>
              <a:rPr lang="pt-BR" sz="4000" b="1" dirty="0"/>
              <a:t>Objetivos específicos</a:t>
            </a:r>
            <a:r>
              <a:rPr lang="pt-PT" sz="4000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18713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5" grpId="0" build="p"/>
      <p:bldP spid="8196" grpId="0"/>
      <p:bldP spid="5" grpId="0"/>
      <p:bldP spid="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 de Texto 2">
            <a:extLst>
              <a:ext uri="{FF2B5EF4-FFF2-40B4-BE49-F238E27FC236}">
                <a16:creationId xmlns:a16="http://schemas.microsoft.com/office/drawing/2014/main" id="{9C128DFD-B510-4E9B-92FA-226A5F06B3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882" y="368933"/>
            <a:ext cx="11752289" cy="5927777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pt-PT" sz="2800" b="1" dirty="0">
                <a:solidFill>
                  <a:srgbClr val="FF0000"/>
                </a:solidFill>
                <a:latin typeface="Calibri"/>
                <a:ea typeface="Calibri"/>
                <a:cs typeface="Times New Roman"/>
              </a:rPr>
              <a:t>OBJECTIVOS</a:t>
            </a:r>
          </a:p>
          <a:p>
            <a:pPr marL="457200" indent="-457200" algn="just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pt-PT" sz="2800" b="1" dirty="0">
                <a:solidFill>
                  <a:srgbClr val="000000"/>
                </a:solidFill>
                <a:latin typeface="Calibri"/>
                <a:ea typeface="Calibri"/>
                <a:cs typeface="Times New Roman"/>
              </a:rPr>
              <a:t>Apoiar </a:t>
            </a:r>
            <a:r>
              <a:rPr lang="pt-PT" sz="2800" b="1" dirty="0">
                <a:solidFill>
                  <a:srgbClr val="00B050"/>
                </a:solidFill>
                <a:latin typeface="Calibri"/>
                <a:ea typeface="Calibri"/>
                <a:cs typeface="Times New Roman"/>
              </a:rPr>
              <a:t>o desenvolvimento de capacidade</a:t>
            </a:r>
            <a:r>
              <a:rPr lang="pt-PT" sz="2800" b="1" dirty="0">
                <a:solidFill>
                  <a:srgbClr val="000000"/>
                </a:solidFill>
                <a:latin typeface="Calibri"/>
                <a:ea typeface="Calibri"/>
                <a:cs typeface="Times New Roman"/>
              </a:rPr>
              <a:t>, tanto em termos de </a:t>
            </a:r>
            <a:r>
              <a:rPr lang="pt-PT" sz="2800" b="1" dirty="0">
                <a:solidFill>
                  <a:srgbClr val="00B050"/>
                </a:solidFill>
                <a:latin typeface="Calibri"/>
                <a:ea typeface="Calibri"/>
                <a:cs typeface="Times New Roman"/>
              </a:rPr>
              <a:t>recursos humanos </a:t>
            </a:r>
            <a:r>
              <a:rPr lang="pt-PT" sz="2800" b="1" dirty="0">
                <a:solidFill>
                  <a:srgbClr val="000000"/>
                </a:solidFill>
                <a:latin typeface="Calibri"/>
                <a:ea typeface="Calibri"/>
                <a:cs typeface="Times New Roman"/>
              </a:rPr>
              <a:t>e infraestrutura, </a:t>
            </a:r>
            <a:r>
              <a:rPr lang="pt-PT" sz="2800" b="1" dirty="0">
                <a:solidFill>
                  <a:srgbClr val="00B050"/>
                </a:solidFill>
                <a:latin typeface="Calibri"/>
                <a:ea typeface="Calibri"/>
                <a:cs typeface="Times New Roman"/>
              </a:rPr>
              <a:t>melhorando  assim a capacidade da região</a:t>
            </a:r>
            <a:r>
              <a:rPr lang="pt-PT" sz="2800" b="1" dirty="0">
                <a:solidFill>
                  <a:srgbClr val="000000"/>
                </a:solidFill>
                <a:latin typeface="Calibri"/>
                <a:ea typeface="Calibri"/>
                <a:cs typeface="Times New Roman"/>
              </a:rPr>
              <a:t> para </a:t>
            </a:r>
            <a:r>
              <a:rPr lang="pt-PT" sz="2800" b="1" dirty="0">
                <a:solidFill>
                  <a:srgbClr val="00B050"/>
                </a:solidFill>
                <a:latin typeface="Calibri"/>
                <a:ea typeface="Calibri"/>
                <a:cs typeface="Times New Roman"/>
              </a:rPr>
              <a:t>gerir de forma eficaz os recursos naturais </a:t>
            </a:r>
            <a:r>
              <a:rPr lang="pt-PT" sz="2800" b="1" dirty="0">
                <a:solidFill>
                  <a:srgbClr val="000000"/>
                </a:solidFill>
                <a:latin typeface="Calibri"/>
                <a:ea typeface="Calibri"/>
                <a:cs typeface="Times New Roman"/>
              </a:rPr>
              <a:t>à </a:t>
            </a:r>
            <a:r>
              <a:rPr lang="pt-PT" sz="2800" b="1" dirty="0">
                <a:solidFill>
                  <a:srgbClr val="00B050"/>
                </a:solidFill>
                <a:latin typeface="Calibri"/>
                <a:ea typeface="Calibri"/>
                <a:cs typeface="Times New Roman"/>
              </a:rPr>
              <a:t>escala regional</a:t>
            </a:r>
            <a:r>
              <a:rPr lang="pt-PT" sz="2800" b="1" dirty="0">
                <a:solidFill>
                  <a:srgbClr val="000000"/>
                </a:solidFill>
                <a:latin typeface="Calibri"/>
                <a:ea typeface="Calibri"/>
                <a:cs typeface="Times New Roman"/>
              </a:rPr>
              <a:t>. </a:t>
            </a:r>
            <a:endParaRPr lang="pt-PT" sz="2800" b="1" dirty="0">
              <a:latin typeface="Calibri"/>
              <a:ea typeface="Calibri"/>
              <a:cs typeface="Times New Roman"/>
            </a:endParaRPr>
          </a:p>
          <a:p>
            <a:pPr marL="457200" indent="-457200" algn="just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pt-PT" sz="2800" b="1" dirty="0">
                <a:solidFill>
                  <a:srgbClr val="000000"/>
                </a:solidFill>
                <a:latin typeface="Calibri"/>
                <a:ea typeface="Calibri"/>
                <a:cs typeface="Times New Roman"/>
              </a:rPr>
              <a:t>Fornecer uma </a:t>
            </a:r>
            <a:r>
              <a:rPr lang="pt-PT" sz="2800" b="1" dirty="0">
                <a:solidFill>
                  <a:srgbClr val="00B050"/>
                </a:solidFill>
                <a:latin typeface="Calibri"/>
                <a:ea typeface="Calibri"/>
                <a:cs typeface="Times New Roman"/>
              </a:rPr>
              <a:t>plataforma de serviços inovadores </a:t>
            </a:r>
            <a:r>
              <a:rPr lang="pt-PT" sz="2800" b="1" dirty="0">
                <a:solidFill>
                  <a:srgbClr val="000000"/>
                </a:solidFill>
                <a:latin typeface="Calibri"/>
                <a:ea typeface="Calibri"/>
                <a:cs typeface="Times New Roman"/>
              </a:rPr>
              <a:t>que irão sensibilizar e prestar apoio científico para uma ampla gama de partes interessadas a fim de garantir a participação e a apropriação das intervenções e implementação. </a:t>
            </a:r>
            <a:endParaRPr lang="pt-PT" sz="2800" b="1" dirty="0">
              <a:latin typeface="Calibri"/>
              <a:ea typeface="Calibri"/>
              <a:cs typeface="Times New Roman"/>
            </a:endParaRPr>
          </a:p>
          <a:p>
            <a:pPr marL="457200" indent="-457200" algn="just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pt-PT" sz="2800" b="1" dirty="0">
                <a:solidFill>
                  <a:srgbClr val="000000"/>
                </a:solidFill>
                <a:latin typeface="Calibri"/>
                <a:ea typeface="Calibri"/>
                <a:cs typeface="Times New Roman"/>
              </a:rPr>
              <a:t>Fornecer uma </a:t>
            </a:r>
            <a:r>
              <a:rPr lang="pt-PT" sz="2800" b="1" dirty="0">
                <a:solidFill>
                  <a:srgbClr val="00B050"/>
                </a:solidFill>
                <a:latin typeface="Calibri"/>
                <a:ea typeface="Calibri"/>
                <a:cs typeface="Times New Roman"/>
              </a:rPr>
              <a:t>plataforma regional para a partilha de conhecimento </a:t>
            </a:r>
            <a:r>
              <a:rPr lang="pt-PT" sz="2800" b="1" dirty="0">
                <a:solidFill>
                  <a:srgbClr val="000000"/>
                </a:solidFill>
                <a:latin typeface="Calibri"/>
                <a:ea typeface="Calibri"/>
                <a:cs typeface="Times New Roman"/>
              </a:rPr>
              <a:t>e, assim, integrar e coordenar as iniciativas regionais nas áreas temáticas do SASSCAL.</a:t>
            </a:r>
            <a:endParaRPr lang="pt-PT" sz="2800" b="1" dirty="0"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87163964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86B060F8-FEF7-4C81-B932-ED6B67483A9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7499" b="4783"/>
          <a:stretch/>
        </p:blipFill>
        <p:spPr>
          <a:xfrm>
            <a:off x="1412709" y="1831515"/>
            <a:ext cx="9243382" cy="1108917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0FDDF41A-2CD3-4C19-9404-A865D9522B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288" t="4237" r="10573" b="85765"/>
          <a:stretch/>
        </p:blipFill>
        <p:spPr>
          <a:xfrm>
            <a:off x="904671" y="81674"/>
            <a:ext cx="9980579" cy="1749841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10CC13D0-4B9B-4CF9-8393-EC353BB8927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79" b="20757"/>
          <a:stretch/>
        </p:blipFill>
        <p:spPr>
          <a:xfrm>
            <a:off x="0" y="3016354"/>
            <a:ext cx="12192000" cy="4473620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2C79987F-796A-476B-AC9B-340FAC04F1F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285" t="13553" r="14562" b="81042"/>
          <a:stretch/>
        </p:blipFill>
        <p:spPr>
          <a:xfrm>
            <a:off x="1225685" y="6274015"/>
            <a:ext cx="9114818" cy="681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98649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39B72271-2684-4996-8C42-D0FB42B0453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822"/>
          <a:stretch/>
        </p:blipFill>
        <p:spPr>
          <a:xfrm>
            <a:off x="-554951" y="0"/>
            <a:ext cx="13216490" cy="6964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65108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 descr="Uma imagem com exterior, árvore, relva, autocarro&#10;&#10;Descrição gerada com confiança muito alta">
            <a:extLst>
              <a:ext uri="{FF2B5EF4-FFF2-40B4-BE49-F238E27FC236}">
                <a16:creationId xmlns:a16="http://schemas.microsoft.com/office/drawing/2014/main" id="{31F85C0B-FEA9-4D2E-8184-A82206C1C7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1226"/>
            <a:ext cx="1219200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88265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>
            <a:extLst>
              <a:ext uri="{FF2B5EF4-FFF2-40B4-BE49-F238E27FC236}">
                <a16:creationId xmlns:a16="http://schemas.microsoft.com/office/drawing/2014/main" id="{6D02E380-64B2-403C-8FB3-0DF26187D1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PT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3BD1D137-6802-4009-AFB4-B077FF9081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2725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PT"/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BD992C4C-6733-4230-B61F-179F16C0F9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1734980"/>
            <a:ext cx="569387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PT" sz="800">
              <a:latin typeface="Arial" pitchFamily="34" charset="0"/>
              <a:cs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PT">
                <a:latin typeface="Arial" pitchFamily="34" charset="0"/>
                <a:cs typeface="Arial" pitchFamily="34" charset="0"/>
              </a:rPr>
              <a:t>      </a:t>
            </a:r>
          </a:p>
        </p:txBody>
      </p:sp>
      <p:pic>
        <p:nvPicPr>
          <p:cNvPr id="9" name="Imagem 8" descr="Uma imagem com pessoa, interior, parede, chão&#10;&#10;Descrição gerada com confiança muito alta">
            <a:extLst>
              <a:ext uri="{FF2B5EF4-FFF2-40B4-BE49-F238E27FC236}">
                <a16:creationId xmlns:a16="http://schemas.microsoft.com/office/drawing/2014/main" id="{FC0551BF-E356-4986-A118-B05A34DCC8B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2" t="25103" r="11401" b="4325"/>
          <a:stretch/>
        </p:blipFill>
        <p:spPr>
          <a:xfrm>
            <a:off x="53783" y="0"/>
            <a:ext cx="12138217" cy="8007205"/>
          </a:xfrm>
          <a:prstGeom prst="rect">
            <a:avLst/>
          </a:prstGeom>
        </p:spPr>
      </p:pic>
      <p:sp>
        <p:nvSpPr>
          <p:cNvPr id="7" name="Retângulo 6">
            <a:extLst>
              <a:ext uri="{FF2B5EF4-FFF2-40B4-BE49-F238E27FC236}">
                <a16:creationId xmlns:a16="http://schemas.microsoft.com/office/drawing/2014/main" id="{6E9D8D67-029F-49C5-89F4-63ACA0AF1078}"/>
              </a:ext>
            </a:extLst>
          </p:cNvPr>
          <p:cNvSpPr/>
          <p:nvPr/>
        </p:nvSpPr>
        <p:spPr>
          <a:xfrm>
            <a:off x="2540861" y="2353821"/>
            <a:ext cx="6147880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PT" sz="8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OBRIGADO</a:t>
            </a:r>
            <a:endParaRPr lang="pt-PT" sz="80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391105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>
            <a:extLst>
              <a:ext uri="{FF2B5EF4-FFF2-40B4-BE49-F238E27FC236}">
                <a16:creationId xmlns:a16="http://schemas.microsoft.com/office/drawing/2014/main" id="{44C79919-5B96-4874-898D-D7ECA7945C0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3367" y="833110"/>
            <a:ext cx="7400925" cy="1143000"/>
          </a:xfrm>
        </p:spPr>
        <p:txBody>
          <a:bodyPr/>
          <a:lstStyle/>
          <a:p>
            <a:pPr eaLnBrk="1" hangingPunct="1"/>
            <a:r>
              <a:rPr lang="pt-BR" altLang="pt-PT" sz="4800" b="1" dirty="0"/>
              <a:t>Materiais</a:t>
            </a:r>
          </a:p>
        </p:txBody>
      </p:sp>
      <p:sp>
        <p:nvSpPr>
          <p:cNvPr id="17411" name="Rectangle 3">
            <a:extLst>
              <a:ext uri="{FF2B5EF4-FFF2-40B4-BE49-F238E27FC236}">
                <a16:creationId xmlns:a16="http://schemas.microsoft.com/office/drawing/2014/main" id="{408D7991-1BBE-4FDC-A6C9-156220495508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834887" y="2117914"/>
            <a:ext cx="8642294" cy="3630879"/>
          </a:xfrm>
        </p:spPr>
        <p:txBody>
          <a:bodyPr rtlCol="0">
            <a:noAutofit/>
          </a:bodyPr>
          <a:lstStyle/>
          <a:p>
            <a:pPr marL="411480">
              <a:defRPr/>
            </a:pPr>
            <a:r>
              <a:rPr lang="pt-BR" dirty="0">
                <a:cs typeface="Aharoni" pitchFamily="2" charset="-79"/>
              </a:rPr>
              <a:t>Bibliografia  (Documentos, Relatórios) </a:t>
            </a:r>
          </a:p>
          <a:p>
            <a:pPr marL="411480">
              <a:defRPr/>
            </a:pPr>
            <a:r>
              <a:rPr lang="pt-BR" dirty="0">
                <a:cs typeface="Aharoni" pitchFamily="2" charset="-79"/>
              </a:rPr>
              <a:t>Documentos cartográficos (cartas topograficas e geológicas),  Imagens de satélite, Fotografias aéreas  </a:t>
            </a:r>
          </a:p>
          <a:p>
            <a:pPr marL="411480">
              <a:defRPr/>
            </a:pPr>
            <a:r>
              <a:rPr lang="pt-BR" dirty="0">
                <a:cs typeface="Aharoni" pitchFamily="2" charset="-79"/>
              </a:rPr>
              <a:t>Levantamento de campo </a:t>
            </a:r>
          </a:p>
          <a:p>
            <a:pPr marL="411480">
              <a:defRPr/>
            </a:pPr>
            <a:r>
              <a:rPr lang="pt-BR" dirty="0">
                <a:cs typeface="Aharoni" pitchFamily="2" charset="-79"/>
              </a:rPr>
              <a:t>Tratamento da informação</a:t>
            </a:r>
          </a:p>
          <a:p>
            <a:pPr marL="411480">
              <a:defRPr/>
            </a:pPr>
            <a:r>
              <a:rPr lang="pt-BR" dirty="0">
                <a:cs typeface="Aharoni" pitchFamily="2" charset="-79"/>
              </a:rPr>
              <a:t>Implantação da Base de Dados GEOURBE</a:t>
            </a:r>
          </a:p>
        </p:txBody>
      </p:sp>
    </p:spTree>
    <p:extLst>
      <p:ext uri="{BB962C8B-B14F-4D97-AF65-F5344CB8AC3E}">
        <p14:creationId xmlns:p14="http://schemas.microsoft.com/office/powerpoint/2010/main" val="10612259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>
            <a:extLst>
              <a:ext uri="{FF2B5EF4-FFF2-40B4-BE49-F238E27FC236}">
                <a16:creationId xmlns:a16="http://schemas.microsoft.com/office/drawing/2014/main" id="{B2D1E4F6-EDEC-4ADC-81D6-8F43DBF9AE0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7400925" cy="1143000"/>
          </a:xfrm>
        </p:spPr>
        <p:txBody>
          <a:bodyPr/>
          <a:lstStyle/>
          <a:p>
            <a:pPr eaLnBrk="1" hangingPunct="1"/>
            <a:r>
              <a:rPr lang="pt-BR" altLang="pt-PT" sz="6000" b="1" dirty="0"/>
              <a:t>Métodos </a:t>
            </a:r>
          </a:p>
        </p:txBody>
      </p:sp>
      <p:sp>
        <p:nvSpPr>
          <p:cNvPr id="17411" name="Rectangle 3">
            <a:extLst>
              <a:ext uri="{FF2B5EF4-FFF2-40B4-BE49-F238E27FC236}">
                <a16:creationId xmlns:a16="http://schemas.microsoft.com/office/drawing/2014/main" id="{AF6185B6-AA50-4F0F-B737-942621329DA8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67296" y="1277938"/>
            <a:ext cx="8101012" cy="5302250"/>
          </a:xfrm>
        </p:spPr>
        <p:txBody>
          <a:bodyPr rtlCol="0">
            <a:normAutofit/>
          </a:bodyPr>
          <a:lstStyle/>
          <a:p>
            <a:pPr marL="411480">
              <a:buNone/>
              <a:defRPr/>
            </a:pPr>
            <a:r>
              <a:rPr lang="pt-BR" dirty="0">
                <a:cs typeface="Aharoni" pitchFamily="2" charset="-79"/>
              </a:rPr>
              <a:t>Métodos empíricos</a:t>
            </a:r>
          </a:p>
          <a:p>
            <a:pPr marL="411480">
              <a:buNone/>
              <a:defRPr/>
            </a:pPr>
            <a:r>
              <a:rPr lang="pt-BR" dirty="0">
                <a:cs typeface="Aharoni" pitchFamily="2" charset="-79"/>
              </a:rPr>
              <a:t>	- </a:t>
            </a:r>
            <a:r>
              <a:rPr lang="pt-PT" altLang="zh-CN" dirty="0">
                <a:cs typeface="Aharoni" pitchFamily="2" charset="-79"/>
              </a:rPr>
              <a:t>valoração dos parâmetros</a:t>
            </a:r>
            <a:endParaRPr lang="pt-BR" dirty="0">
              <a:cs typeface="Aharoni" pitchFamily="2" charset="-79"/>
            </a:endParaRPr>
          </a:p>
          <a:p>
            <a:pPr marL="411480">
              <a:buNone/>
              <a:defRPr/>
            </a:pPr>
            <a:r>
              <a:rPr lang="pt-BR" dirty="0">
                <a:cs typeface="Aharoni" pitchFamily="2" charset="-79"/>
              </a:rPr>
              <a:t>	- geoestatísticos </a:t>
            </a:r>
          </a:p>
          <a:p>
            <a:pPr marL="411480">
              <a:buNone/>
              <a:defRPr/>
            </a:pPr>
            <a:r>
              <a:rPr lang="pt-BR" dirty="0">
                <a:cs typeface="Aharoni" pitchFamily="2" charset="-79"/>
              </a:rPr>
              <a:t>	- processamento de dados espaciais</a:t>
            </a:r>
          </a:p>
          <a:p>
            <a:pPr marL="411480">
              <a:buNone/>
              <a:defRPr/>
            </a:pPr>
            <a:r>
              <a:rPr lang="pt-BR" dirty="0">
                <a:cs typeface="Aharoni" pitchFamily="2" charset="-79"/>
              </a:rPr>
              <a:t>Métodos de modelação</a:t>
            </a:r>
          </a:p>
          <a:p>
            <a:pPr marL="411480">
              <a:buNone/>
              <a:defRPr/>
            </a:pPr>
            <a:r>
              <a:rPr lang="pt-BR" dirty="0">
                <a:cs typeface="Aharoni" pitchFamily="2" charset="-79"/>
              </a:rPr>
              <a:t>  - aplicações SIG</a:t>
            </a:r>
            <a:endParaRPr lang="pt-BR" b="1" dirty="0">
              <a:cs typeface="Aharoni" pitchFamily="2" charset="-79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077C966-208C-4A7E-A191-B84493A66C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5564" y="3929063"/>
            <a:ext cx="7386637" cy="294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65125" indent="-282575">
              <a:spcBef>
                <a:spcPts val="600"/>
              </a:spcBef>
              <a:buClr>
                <a:schemeClr val="accent1"/>
              </a:buClr>
              <a:buSzPct val="80000"/>
              <a:defRPr/>
            </a:pPr>
            <a:endParaRPr lang="pt-BR" sz="2000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SimSun" charset="-122"/>
            </a:endParaRP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9C7C62AF-FF04-4EE0-AEDA-A118B875C345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</a:blip>
          <a:srcRect l="2613"/>
          <a:stretch>
            <a:fillRect/>
          </a:stretch>
        </p:blipFill>
        <p:spPr>
          <a:xfrm>
            <a:off x="3009898" y="3540421"/>
            <a:ext cx="3278984" cy="303976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Picture 7">
            <a:extLst>
              <a:ext uri="{FF2B5EF4-FFF2-40B4-BE49-F238E27FC236}">
                <a16:creationId xmlns:a16="http://schemas.microsoft.com/office/drawing/2014/main" id="{ACFAA92E-E75B-4477-89A2-A6F417A42E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6093" y="3117917"/>
            <a:ext cx="4885211" cy="3462271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8" name="Picture 23">
            <a:extLst>
              <a:ext uri="{FF2B5EF4-FFF2-40B4-BE49-F238E27FC236}">
                <a16:creationId xmlns:a16="http://schemas.microsoft.com/office/drawing/2014/main" id="{D12C2A1A-08FD-4286-A119-DF32B01EB9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68698" y="790736"/>
            <a:ext cx="2536243" cy="1047792"/>
          </a:xfrm>
          <a:prstGeom prst="rect">
            <a:avLst/>
          </a:prstGeom>
        </p:spPr>
      </p:pic>
      <p:pic>
        <p:nvPicPr>
          <p:cNvPr id="9" name="Picture 40">
            <a:extLst>
              <a:ext uri="{FF2B5EF4-FFF2-40B4-BE49-F238E27FC236}">
                <a16:creationId xmlns:a16="http://schemas.microsoft.com/office/drawing/2014/main" id="{19260C09-5105-44A4-9627-1D7A515116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45979" y="645077"/>
            <a:ext cx="1905000" cy="1781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6162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3">
            <a:extLst>
              <a:ext uri="{FF2B5EF4-FFF2-40B4-BE49-F238E27FC236}">
                <a16:creationId xmlns:a16="http://schemas.microsoft.com/office/drawing/2014/main" id="{EB048C2C-15EC-4310-8123-DA89E2025D88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98835" y="340468"/>
            <a:ext cx="9657980" cy="5803158"/>
          </a:xfrm>
        </p:spPr>
        <p:txBody>
          <a:bodyPr rtlCol="0">
            <a:normAutofit fontScale="62500" lnSpcReduction="20000"/>
          </a:bodyPr>
          <a:lstStyle/>
          <a:p>
            <a:pPr marL="1143000" indent="-1143000" algn="just">
              <a:lnSpc>
                <a:spcPct val="80000"/>
              </a:lnSpc>
              <a:buNone/>
              <a:defRPr/>
            </a:pPr>
            <a:endParaRPr lang="pt-PT" sz="7100" b="1" dirty="0"/>
          </a:p>
          <a:p>
            <a:pPr marL="1143000" indent="-1143000" algn="just">
              <a:lnSpc>
                <a:spcPct val="80000"/>
              </a:lnSpc>
              <a:buNone/>
              <a:defRPr/>
            </a:pPr>
            <a:r>
              <a:rPr lang="pt-PT" sz="7100" b="1" dirty="0"/>
              <a:t>PRODUTOS</a:t>
            </a:r>
          </a:p>
          <a:p>
            <a:pPr marL="0" indent="0" algn="just">
              <a:lnSpc>
                <a:spcPct val="80000"/>
              </a:lnSpc>
              <a:buNone/>
              <a:defRPr/>
            </a:pPr>
            <a:endParaRPr lang="pt-PT" b="1" dirty="0"/>
          </a:p>
          <a:p>
            <a:pPr marL="742950" indent="-742950" algn="just">
              <a:lnSpc>
                <a:spcPct val="80000"/>
              </a:lnSpc>
              <a:buFont typeface="+mj-lt"/>
              <a:buAutoNum type="arabicPeriod"/>
              <a:defRPr/>
            </a:pPr>
            <a:r>
              <a:rPr lang="pt-PT" sz="5100" dirty="0"/>
              <a:t>Documentos cartográficos, fotografias e imagens de satélite da província de Luanda interpretados</a:t>
            </a:r>
          </a:p>
          <a:p>
            <a:pPr marL="742950" indent="-742950" algn="just">
              <a:lnSpc>
                <a:spcPct val="80000"/>
              </a:lnSpc>
              <a:buFont typeface="+mj-lt"/>
              <a:buAutoNum type="arabicPeriod"/>
              <a:defRPr/>
            </a:pPr>
            <a:r>
              <a:rPr lang="pt-PT" sz="5100" dirty="0"/>
              <a:t>Base de dados meteorológicos da Província de Luanda</a:t>
            </a:r>
          </a:p>
          <a:p>
            <a:pPr marL="742950" indent="-742950" algn="just">
              <a:lnSpc>
                <a:spcPct val="80000"/>
              </a:lnSpc>
              <a:buFont typeface="+mj-lt"/>
              <a:buAutoNum type="arabicPeriod"/>
              <a:defRPr/>
            </a:pPr>
            <a:r>
              <a:rPr lang="pt-PT" sz="5100" dirty="0"/>
              <a:t>Teses de Licenciatura, Mestrado e Doutoramento</a:t>
            </a:r>
          </a:p>
          <a:p>
            <a:pPr marL="742950" indent="-742950" algn="just">
              <a:lnSpc>
                <a:spcPct val="80000"/>
              </a:lnSpc>
              <a:buFont typeface="+mj-lt"/>
              <a:buAutoNum type="arabicPeriod"/>
              <a:defRPr/>
            </a:pPr>
            <a:r>
              <a:rPr lang="pt-PT" sz="5100" dirty="0"/>
              <a:t>Bibliografia especializada e </a:t>
            </a:r>
            <a:r>
              <a:rPr lang="pt-PT" sz="5100" dirty="0" err="1"/>
              <a:t>actualizada</a:t>
            </a:r>
            <a:endParaRPr lang="pt-PT" sz="5100" dirty="0"/>
          </a:p>
          <a:p>
            <a:pPr marL="742950" indent="-742950" algn="just">
              <a:lnSpc>
                <a:spcPct val="80000"/>
              </a:lnSpc>
              <a:buFont typeface="+mj-lt"/>
              <a:buAutoNum type="arabicPeriod"/>
              <a:defRPr/>
            </a:pPr>
            <a:r>
              <a:rPr lang="pt-PT" sz="5100" dirty="0"/>
              <a:t>Mapas, cartas e imagens de satélite georreferenciadas e </a:t>
            </a:r>
            <a:r>
              <a:rPr lang="pt-PT" sz="5100" dirty="0" err="1"/>
              <a:t>ortorectificadas</a:t>
            </a:r>
            <a:endParaRPr lang="pt-PT" sz="5100" dirty="0"/>
          </a:p>
          <a:p>
            <a:pPr marL="742950" indent="-742950" algn="just">
              <a:lnSpc>
                <a:spcPct val="80000"/>
              </a:lnSpc>
              <a:buFont typeface="+mj-lt"/>
              <a:buAutoNum type="arabicPeriod"/>
              <a:defRPr/>
            </a:pPr>
            <a:r>
              <a:rPr lang="pt-PT" sz="5100" dirty="0" err="1"/>
              <a:t>Projecto</a:t>
            </a:r>
            <a:r>
              <a:rPr lang="pt-PT" sz="5100" dirty="0"/>
              <a:t> SIG-GEOURBE</a:t>
            </a:r>
          </a:p>
          <a:p>
            <a:pPr marL="742950" indent="-742950" algn="just">
              <a:lnSpc>
                <a:spcPct val="80000"/>
              </a:lnSpc>
              <a:buFont typeface="+mj-lt"/>
              <a:buAutoNum type="arabicPeriod"/>
              <a:defRPr/>
            </a:pPr>
            <a:r>
              <a:rPr lang="pt-PT" sz="5100" dirty="0"/>
              <a:t>Mapas de diagnostico Digitais</a:t>
            </a:r>
          </a:p>
          <a:p>
            <a:pPr marL="742950" indent="-742950" algn="just">
              <a:lnSpc>
                <a:spcPct val="80000"/>
              </a:lnSpc>
              <a:buFont typeface="+mj-lt"/>
              <a:buAutoNum type="arabicPeriod"/>
              <a:defRPr/>
            </a:pPr>
            <a:r>
              <a:rPr lang="pt-PT" sz="5100" dirty="0"/>
              <a:t>Mapas de Perigos, Riscos e </a:t>
            </a:r>
            <a:r>
              <a:rPr lang="pt-PT" sz="5100"/>
              <a:t>de Vulnerabilidade</a:t>
            </a:r>
            <a:endParaRPr lang="pt-PT" sz="5100" dirty="0"/>
          </a:p>
          <a:p>
            <a:pPr marL="0" indent="0" algn="just">
              <a:lnSpc>
                <a:spcPct val="80000"/>
              </a:lnSpc>
              <a:buNone/>
              <a:defRPr/>
            </a:pPr>
            <a:endParaRPr lang="pt-PT" sz="5100" dirty="0"/>
          </a:p>
          <a:p>
            <a:pPr marL="742950" indent="-742950" algn="just">
              <a:lnSpc>
                <a:spcPct val="80000"/>
              </a:lnSpc>
              <a:buFont typeface="+mj-lt"/>
              <a:buAutoNum type="arabicPeriod"/>
              <a:defRPr/>
            </a:pPr>
            <a:endParaRPr lang="pt-PT" sz="5100" dirty="0"/>
          </a:p>
        </p:txBody>
      </p:sp>
    </p:spTree>
    <p:extLst>
      <p:ext uri="{BB962C8B-B14F-4D97-AF65-F5344CB8AC3E}">
        <p14:creationId xmlns:p14="http://schemas.microsoft.com/office/powerpoint/2010/main" val="12465219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4016" y="1440911"/>
            <a:ext cx="7002290" cy="525171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9D6471C-B8F4-4B1B-B376-1533C57C21F9}"/>
              </a:ext>
            </a:extLst>
          </p:cNvPr>
          <p:cNvSpPr txBox="1">
            <a:spLocks noChangeArrowheads="1"/>
          </p:cNvSpPr>
          <p:nvPr/>
        </p:nvSpPr>
        <p:spPr>
          <a:xfrm>
            <a:off x="79948" y="126309"/>
            <a:ext cx="11379235" cy="1402793"/>
          </a:xfrm>
          <a:prstGeom prst="rect">
            <a:avLst/>
          </a:prstGeom>
        </p:spPr>
        <p:txBody>
          <a:bodyPr rtlCol="0">
            <a:normAutofit fontScale="7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br>
              <a:rPr lang="pt-PT" sz="3200" b="1" dirty="0">
                <a:latin typeface="+mn-lt"/>
              </a:rPr>
            </a:br>
            <a:r>
              <a:rPr lang="pt-PT" sz="3200" b="1" dirty="0">
                <a:latin typeface="+mn-lt"/>
              </a:rPr>
              <a:t>PROBLEMA</a:t>
            </a:r>
            <a:br>
              <a:rPr lang="pt-PT" sz="3200" b="1" dirty="0">
                <a:latin typeface="+mn-lt"/>
              </a:rPr>
            </a:br>
            <a:br>
              <a:rPr lang="pt-PT" sz="3200" b="1" dirty="0">
                <a:latin typeface="+mn-lt"/>
              </a:rPr>
            </a:br>
            <a:r>
              <a:rPr lang="pt-PT" sz="3200" b="1" dirty="0">
                <a:latin typeface="+mn-lt"/>
              </a:rPr>
              <a:t>Necessidade de  Cartografia  Geológica -Geotécnica e de Riscos para a Província de Luanda</a:t>
            </a:r>
          </a:p>
        </p:txBody>
      </p:sp>
    </p:spTree>
    <p:extLst>
      <p:ext uri="{BB962C8B-B14F-4D97-AF65-F5344CB8AC3E}">
        <p14:creationId xmlns:p14="http://schemas.microsoft.com/office/powerpoint/2010/main" val="346662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arcador de Posição de Conteúdo 2">
            <a:extLst>
              <a:ext uri="{FF2B5EF4-FFF2-40B4-BE49-F238E27FC236}">
                <a16:creationId xmlns:a16="http://schemas.microsoft.com/office/drawing/2014/main" id="{F0911E1C-635D-4547-B825-9148C0EA92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4484" y="1382138"/>
            <a:ext cx="5183972" cy="438641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t-PT" altLang="pt-PT" sz="1600" dirty="0">
                <a:latin typeface="Lucida Sans" panose="020B0602030504020204" pitchFamily="34" charset="0"/>
              </a:rPr>
              <a:t>Marinho Falcão, 1957 </a:t>
            </a:r>
          </a:p>
        </p:txBody>
      </p:sp>
      <p:pic>
        <p:nvPicPr>
          <p:cNvPr id="11" name="Imagem 6">
            <a:extLst>
              <a:ext uri="{FF2B5EF4-FFF2-40B4-BE49-F238E27FC236}">
                <a16:creationId xmlns:a16="http://schemas.microsoft.com/office/drawing/2014/main" id="{A4A6EA14-F149-4A3A-A737-5239B8CB89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01"/>
          <a:stretch>
            <a:fillRect/>
          </a:stretch>
        </p:blipFill>
        <p:spPr bwMode="auto">
          <a:xfrm>
            <a:off x="127012" y="2131715"/>
            <a:ext cx="5428782" cy="4457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m 6" descr="Uma imagem com texto, recibo&#10;&#10;Descrição gerada com confiança alta">
            <a:extLst>
              <a:ext uri="{FF2B5EF4-FFF2-40B4-BE49-F238E27FC236}">
                <a16:creationId xmlns:a16="http://schemas.microsoft.com/office/drawing/2014/main" id="{426F1AD1-3457-4DE9-A820-5E32B21C2BC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6" t="2850" b="2298"/>
          <a:stretch/>
        </p:blipFill>
        <p:spPr>
          <a:xfrm>
            <a:off x="5823283" y="2256818"/>
            <a:ext cx="6277649" cy="4163438"/>
          </a:xfrm>
          <a:prstGeom prst="rect">
            <a:avLst/>
          </a:prstGeom>
        </p:spPr>
      </p:pic>
      <p:sp>
        <p:nvSpPr>
          <p:cNvPr id="10" name="Marcador de Posição de Conteúdo 2">
            <a:extLst>
              <a:ext uri="{FF2B5EF4-FFF2-40B4-BE49-F238E27FC236}">
                <a16:creationId xmlns:a16="http://schemas.microsoft.com/office/drawing/2014/main" id="{4A21F150-98A6-4EB1-B767-EA4824043050}"/>
              </a:ext>
            </a:extLst>
          </p:cNvPr>
          <p:cNvSpPr txBox="1">
            <a:spLocks/>
          </p:cNvSpPr>
          <p:nvPr/>
        </p:nvSpPr>
        <p:spPr>
          <a:xfrm>
            <a:off x="5823284" y="1382138"/>
            <a:ext cx="6039853" cy="6879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pt-PT" altLang="pt-PT" sz="1600" dirty="0">
                <a:latin typeface="Lucida Sans" panose="020B0602030504020204" pitchFamily="34" charset="0"/>
              </a:rPr>
              <a:t>Horta da Silva &amp; Gomes Teixeira, 1973; 1:25 000  </a:t>
            </a:r>
          </a:p>
          <a:p>
            <a:pPr>
              <a:buFontTx/>
              <a:buNone/>
            </a:pPr>
            <a:endParaRPr lang="pt-PT" altLang="pt-PT" sz="1600" dirty="0">
              <a:latin typeface="Lucida Sans" panose="020B0602030504020204" pitchFamily="34" charset="0"/>
            </a:endParaRPr>
          </a:p>
        </p:txBody>
      </p:sp>
      <p:sp>
        <p:nvSpPr>
          <p:cNvPr id="13" name="Marcador de Posição de Conteúdo 2">
            <a:extLst>
              <a:ext uri="{FF2B5EF4-FFF2-40B4-BE49-F238E27FC236}">
                <a16:creationId xmlns:a16="http://schemas.microsoft.com/office/drawing/2014/main" id="{365C7A7A-3B6F-489E-A1D2-279CDCF47097}"/>
              </a:ext>
            </a:extLst>
          </p:cNvPr>
          <p:cNvSpPr txBox="1">
            <a:spLocks/>
          </p:cNvSpPr>
          <p:nvPr/>
        </p:nvSpPr>
        <p:spPr>
          <a:xfrm>
            <a:off x="351601" y="565018"/>
            <a:ext cx="8881607" cy="50618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pt-PT" altLang="pt-PT" sz="3200" b="1" dirty="0">
                <a:latin typeface="Lucida Sans" panose="020B0602030504020204" pitchFamily="34" charset="0"/>
              </a:rPr>
              <a:t>2.Evolução da Cartografia   </a:t>
            </a:r>
          </a:p>
          <a:p>
            <a:pPr>
              <a:buFontTx/>
              <a:buNone/>
            </a:pPr>
            <a:endParaRPr lang="pt-PT" altLang="pt-PT" sz="3200" dirty="0">
              <a:latin typeface="Lucida Sans" panose="020B0602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09148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Marcador de Posição de Conteúdo 3" descr="localizaçao2.bmp">
            <a:extLst>
              <a:ext uri="{FF2B5EF4-FFF2-40B4-BE49-F238E27FC236}">
                <a16:creationId xmlns:a16="http://schemas.microsoft.com/office/drawing/2014/main" id="{BB323B6B-7D78-4A9B-80E6-90D46AF651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96699" y="662998"/>
            <a:ext cx="4871803" cy="5417127"/>
          </a:xfrm>
          <a:prstGeom prst="rect">
            <a:avLst/>
          </a:prstGeom>
        </p:spPr>
      </p:pic>
      <p:sp>
        <p:nvSpPr>
          <p:cNvPr id="14" name="Rectângulo 12">
            <a:extLst>
              <a:ext uri="{FF2B5EF4-FFF2-40B4-BE49-F238E27FC236}">
                <a16:creationId xmlns:a16="http://schemas.microsoft.com/office/drawing/2014/main" id="{1FD6CBD5-11CD-4D84-802E-97009D9FD8C6}"/>
              </a:ext>
            </a:extLst>
          </p:cNvPr>
          <p:cNvSpPr/>
          <p:nvPr/>
        </p:nvSpPr>
        <p:spPr>
          <a:xfrm>
            <a:off x="1916348" y="1634246"/>
            <a:ext cx="1838529" cy="1353663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PT"/>
          </a:p>
        </p:txBody>
      </p:sp>
      <p:pic>
        <p:nvPicPr>
          <p:cNvPr id="15" name="Picture 2">
            <a:extLst>
              <a:ext uri="{FF2B5EF4-FFF2-40B4-BE49-F238E27FC236}">
                <a16:creationId xmlns:a16="http://schemas.microsoft.com/office/drawing/2014/main" id="{EA6F13ED-D2AE-42C3-9EE8-C380610FD9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6520" y="896464"/>
            <a:ext cx="5350676" cy="4677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77439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435</TotalTime>
  <Words>518</Words>
  <Application>Microsoft Office PowerPoint</Application>
  <PresentationFormat>Ecrã Panorâmico</PresentationFormat>
  <Paragraphs>120</Paragraphs>
  <Slides>34</Slides>
  <Notes>4</Notes>
  <HiddenSlides>0</HiddenSlides>
  <MMClips>0</MMClips>
  <ScaleCrop>false</ScaleCrop>
  <HeadingPairs>
    <vt:vector size="6" baseType="variant">
      <vt:variant>
        <vt:lpstr>Tipos de letra usados</vt:lpstr>
      </vt:variant>
      <vt:variant>
        <vt:i4>10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34</vt:i4>
      </vt:variant>
    </vt:vector>
  </HeadingPairs>
  <TitlesOfParts>
    <vt:vector size="45" baseType="lpstr">
      <vt:lpstr>等线</vt:lpstr>
      <vt:lpstr>新細明體</vt:lpstr>
      <vt:lpstr>SimSun</vt:lpstr>
      <vt:lpstr>Aharoni</vt:lpstr>
      <vt:lpstr>Arial</vt:lpstr>
      <vt:lpstr>Calibri</vt:lpstr>
      <vt:lpstr>Calibri Light</vt:lpstr>
      <vt:lpstr>Corbel</vt:lpstr>
      <vt:lpstr>Lucida Sans</vt:lpstr>
      <vt:lpstr>Times New Roman</vt:lpstr>
      <vt:lpstr>Tema do Office</vt:lpstr>
      <vt:lpstr>Apresentação do PowerPoint</vt:lpstr>
      <vt:lpstr>Apresentação do PowerPoint</vt:lpstr>
      <vt:lpstr> </vt:lpstr>
      <vt:lpstr>Materiais</vt:lpstr>
      <vt:lpstr>Métodos 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Actualização da Cartografia</vt:lpstr>
      <vt:lpstr>Apresentação do PowerPoint</vt:lpstr>
      <vt:lpstr>Apresentação do PowerPoint</vt:lpstr>
      <vt:lpstr>Apresentação do PowerPoint</vt:lpstr>
      <vt:lpstr>Actualização da Cartografia</vt:lpstr>
      <vt:lpstr>Apresentação do PowerPoint</vt:lpstr>
      <vt:lpstr>Apresentação do PowerPoint</vt:lpstr>
      <vt:lpstr>Apresentação do PowerPoint</vt:lpstr>
      <vt:lpstr>Base de Dados </vt:lpstr>
      <vt:lpstr>Dados 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“O PAPEL DAS GEOCIÊNCIAS NA DIVERSIFICAÇÃO DA ECONOMIA ANGOLANA</dc:title>
  <dc:creator>Gabriela Pires</dc:creator>
  <cp:lastModifiedBy>Gabriela Pires</cp:lastModifiedBy>
  <cp:revision>42</cp:revision>
  <dcterms:created xsi:type="dcterms:W3CDTF">2017-06-25T16:56:49Z</dcterms:created>
  <dcterms:modified xsi:type="dcterms:W3CDTF">2017-07-21T21:43:32Z</dcterms:modified>
</cp:coreProperties>
</file>