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72" r:id="rId3"/>
  </p:sldMasterIdLst>
  <p:handoutMasterIdLst>
    <p:handoutMasterId r:id="rId5"/>
  </p:handoutMasterIdLst>
  <p:sldIdLst>
    <p:sldId id="257" r:id="rId4"/>
  </p:sldIdLst>
  <p:sldSz cx="30275213" cy="42803763"/>
  <p:notesSz cx="6797675" cy="9928225"/>
  <p:defaultTextStyle>
    <a:defPPr>
      <a:defRPr lang="en-US"/>
    </a:defPPr>
    <a:lvl1pPr marL="0" algn="l" defTabSz="3507730" rtl="0" eaLnBrk="1" latinLnBrk="0" hangingPunct="1">
      <a:defRPr sz="6905" kern="1200">
        <a:solidFill>
          <a:schemeClr val="tx1"/>
        </a:solidFill>
        <a:latin typeface="+mn-lt"/>
        <a:ea typeface="+mn-ea"/>
        <a:cs typeface="+mn-cs"/>
      </a:defRPr>
    </a:lvl1pPr>
    <a:lvl2pPr marL="1753865" algn="l" defTabSz="3507730" rtl="0" eaLnBrk="1" latinLnBrk="0" hangingPunct="1">
      <a:defRPr sz="6905" kern="1200">
        <a:solidFill>
          <a:schemeClr val="tx1"/>
        </a:solidFill>
        <a:latin typeface="+mn-lt"/>
        <a:ea typeface="+mn-ea"/>
        <a:cs typeface="+mn-cs"/>
      </a:defRPr>
    </a:lvl2pPr>
    <a:lvl3pPr marL="3507730" algn="l" defTabSz="3507730" rtl="0" eaLnBrk="1" latinLnBrk="0" hangingPunct="1">
      <a:defRPr sz="6905" kern="1200">
        <a:solidFill>
          <a:schemeClr val="tx1"/>
        </a:solidFill>
        <a:latin typeface="+mn-lt"/>
        <a:ea typeface="+mn-ea"/>
        <a:cs typeface="+mn-cs"/>
      </a:defRPr>
    </a:lvl3pPr>
    <a:lvl4pPr marL="5261595" algn="l" defTabSz="3507730" rtl="0" eaLnBrk="1" latinLnBrk="0" hangingPunct="1">
      <a:defRPr sz="6905" kern="1200">
        <a:solidFill>
          <a:schemeClr val="tx1"/>
        </a:solidFill>
        <a:latin typeface="+mn-lt"/>
        <a:ea typeface="+mn-ea"/>
        <a:cs typeface="+mn-cs"/>
      </a:defRPr>
    </a:lvl4pPr>
    <a:lvl5pPr marL="7015460" algn="l" defTabSz="3507730" rtl="0" eaLnBrk="1" latinLnBrk="0" hangingPunct="1">
      <a:defRPr sz="6905" kern="1200">
        <a:solidFill>
          <a:schemeClr val="tx1"/>
        </a:solidFill>
        <a:latin typeface="+mn-lt"/>
        <a:ea typeface="+mn-ea"/>
        <a:cs typeface="+mn-cs"/>
      </a:defRPr>
    </a:lvl5pPr>
    <a:lvl6pPr marL="8769325" algn="l" defTabSz="3507730" rtl="0" eaLnBrk="1" latinLnBrk="0" hangingPunct="1">
      <a:defRPr sz="6905" kern="1200">
        <a:solidFill>
          <a:schemeClr val="tx1"/>
        </a:solidFill>
        <a:latin typeface="+mn-lt"/>
        <a:ea typeface="+mn-ea"/>
        <a:cs typeface="+mn-cs"/>
      </a:defRPr>
    </a:lvl6pPr>
    <a:lvl7pPr marL="10523190" algn="l" defTabSz="3507730" rtl="0" eaLnBrk="1" latinLnBrk="0" hangingPunct="1">
      <a:defRPr sz="6905" kern="1200">
        <a:solidFill>
          <a:schemeClr val="tx1"/>
        </a:solidFill>
        <a:latin typeface="+mn-lt"/>
        <a:ea typeface="+mn-ea"/>
        <a:cs typeface="+mn-cs"/>
      </a:defRPr>
    </a:lvl7pPr>
    <a:lvl8pPr marL="12277054" algn="l" defTabSz="3507730" rtl="0" eaLnBrk="1" latinLnBrk="0" hangingPunct="1">
      <a:defRPr sz="6905" kern="1200">
        <a:solidFill>
          <a:schemeClr val="tx1"/>
        </a:solidFill>
        <a:latin typeface="+mn-lt"/>
        <a:ea typeface="+mn-ea"/>
        <a:cs typeface="+mn-cs"/>
      </a:defRPr>
    </a:lvl8pPr>
    <a:lvl9pPr marL="14030919" algn="l" defTabSz="3507730" rtl="0" eaLnBrk="1" latinLnBrk="0"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28" d="100"/>
          <a:sy n="28" d="100"/>
        </p:scale>
        <p:origin x="738" y="18"/>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8D103CC-5B54-4632-AD37-D465FD1D8A31}" type="datetimeFigureOut">
              <a:rPr lang="en-GB" smtClean="0"/>
              <a:t>13/10/2016</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9A2A137-7F64-468A-A0D7-2BC8307C7939}" type="slidenum">
              <a:rPr lang="en-GB" smtClean="0"/>
              <a:t>‹#›</a:t>
            </a:fld>
            <a:endParaRPr lang="en-GB"/>
          </a:p>
        </p:txBody>
      </p:sp>
    </p:spTree>
    <p:extLst>
      <p:ext uri="{BB962C8B-B14F-4D97-AF65-F5344CB8AC3E}">
        <p14:creationId xmlns:p14="http://schemas.microsoft.com/office/powerpoint/2010/main" val="29631775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a:prstGeom prst="rect">
            <a:avLst/>
          </a:prstGeom>
        </p:spPr>
        <p:txBody>
          <a:bodyPr anchor="b"/>
          <a:lstStyle>
            <a:lvl1pPr algn="ctr">
              <a:defRPr sz="19865"/>
            </a:lvl1pPr>
          </a:lstStyle>
          <a:p>
            <a:r>
              <a:rPr lang="en-US" dirty="0" smtClean="0"/>
              <a:t>Click to edit Master title style</a:t>
            </a:r>
            <a:endParaRPr lang="en-US" dirty="0"/>
          </a:p>
        </p:txBody>
      </p:sp>
      <p:sp>
        <p:nvSpPr>
          <p:cNvPr id="3" name="Subtitle 2"/>
          <p:cNvSpPr>
            <a:spLocks noGrp="1"/>
          </p:cNvSpPr>
          <p:nvPr>
            <p:ph type="subTitle" idx="1"/>
          </p:nvPr>
        </p:nvSpPr>
        <p:spPr>
          <a:xfrm>
            <a:off x="3784402" y="22481887"/>
            <a:ext cx="22706410" cy="10334331"/>
          </a:xfrm>
          <a:prstGeom prst="rect">
            <a:avLst/>
          </a:prstGeo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smtClean="0"/>
              <a:t>Click to edit Master subtitle style</a:t>
            </a:r>
            <a:endParaRPr lang="en-US" dirty="0"/>
          </a:p>
        </p:txBody>
      </p:sp>
      <p:sp>
        <p:nvSpPr>
          <p:cNvPr id="4" name="Date Placeholder 3"/>
          <p:cNvSpPr>
            <a:spLocks noGrp="1"/>
          </p:cNvSpPr>
          <p:nvPr>
            <p:ph type="dt" sz="half" idx="10"/>
          </p:nvPr>
        </p:nvSpPr>
        <p:spPr>
          <a:xfrm>
            <a:off x="2081421" y="39672756"/>
            <a:ext cx="6811923" cy="2278904"/>
          </a:xfrm>
          <a:prstGeom prst="rect">
            <a:avLst/>
          </a:prstGeom>
        </p:spPr>
        <p:txBody>
          <a:bodyPr/>
          <a:lstStyle/>
          <a:p>
            <a:fld id="{645E2D1E-A9C7-45F3-B2E3-8ECE2374D508}" type="datetimeFigureOut">
              <a:rPr lang="en-GB" smtClean="0"/>
              <a:t>13/10/2016</a:t>
            </a:fld>
            <a:endParaRPr lang="en-GB"/>
          </a:p>
        </p:txBody>
      </p:sp>
      <p:sp>
        <p:nvSpPr>
          <p:cNvPr id="5" name="Footer Placeholder 4"/>
          <p:cNvSpPr>
            <a:spLocks noGrp="1"/>
          </p:cNvSpPr>
          <p:nvPr>
            <p:ph type="ftr" sz="quarter" idx="11"/>
          </p:nvPr>
        </p:nvSpPr>
        <p:spPr>
          <a:xfrm>
            <a:off x="10028665" y="39672756"/>
            <a:ext cx="10217884" cy="2278904"/>
          </a:xfrm>
          <a:prstGeom prst="rect">
            <a:avLst/>
          </a:prstGeom>
        </p:spPr>
        <p:txBody>
          <a:bodyPr/>
          <a:lstStyle/>
          <a:p>
            <a:endParaRPr lang="en-GB"/>
          </a:p>
        </p:txBody>
      </p:sp>
      <p:sp>
        <p:nvSpPr>
          <p:cNvPr id="6" name="Slide Number Placeholder 5"/>
          <p:cNvSpPr>
            <a:spLocks noGrp="1"/>
          </p:cNvSpPr>
          <p:nvPr>
            <p:ph type="sldNum" sz="quarter" idx="12"/>
          </p:nvPr>
        </p:nvSpPr>
        <p:spPr>
          <a:xfrm>
            <a:off x="21381869" y="39672756"/>
            <a:ext cx="6811923" cy="2278904"/>
          </a:xfrm>
          <a:prstGeom prst="rect">
            <a:avLst/>
          </a:prstGeom>
        </p:spPr>
        <p:txBody>
          <a:bodyPr/>
          <a:lstStyle/>
          <a:p>
            <a:fld id="{63AE2FDC-9460-4D1B-9FA4-BF1ED592E9CB}" type="slidenum">
              <a:rPr lang="en-GB" smtClean="0"/>
              <a:t>‹#›</a:t>
            </a:fld>
            <a:endParaRPr lang="en-GB"/>
          </a:p>
        </p:txBody>
      </p:sp>
    </p:spTree>
    <p:extLst>
      <p:ext uri="{BB962C8B-B14F-4D97-AF65-F5344CB8AC3E}">
        <p14:creationId xmlns:p14="http://schemas.microsoft.com/office/powerpoint/2010/main" val="272829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81421" y="2278913"/>
            <a:ext cx="26112371" cy="8273416"/>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1" y="11394520"/>
            <a:ext cx="26112371" cy="2715859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081421" y="39672756"/>
            <a:ext cx="6811923" cy="2278904"/>
          </a:xfrm>
          <a:prstGeom prst="rect">
            <a:avLst/>
          </a:prstGeom>
        </p:spPr>
        <p:txBody>
          <a:bodyPr/>
          <a:lstStyle/>
          <a:p>
            <a:fld id="{645E2D1E-A9C7-45F3-B2E3-8ECE2374D508}" type="datetimeFigureOut">
              <a:rPr lang="en-GB" smtClean="0"/>
              <a:t>13/10/2016</a:t>
            </a:fld>
            <a:endParaRPr lang="en-GB"/>
          </a:p>
        </p:txBody>
      </p:sp>
      <p:sp>
        <p:nvSpPr>
          <p:cNvPr id="5" name="Footer Placeholder 4"/>
          <p:cNvSpPr>
            <a:spLocks noGrp="1"/>
          </p:cNvSpPr>
          <p:nvPr>
            <p:ph type="ftr" sz="quarter" idx="11"/>
          </p:nvPr>
        </p:nvSpPr>
        <p:spPr>
          <a:xfrm>
            <a:off x="10028665" y="39672756"/>
            <a:ext cx="10217884" cy="2278904"/>
          </a:xfrm>
          <a:prstGeom prst="rect">
            <a:avLst/>
          </a:prstGeom>
        </p:spPr>
        <p:txBody>
          <a:bodyPr/>
          <a:lstStyle/>
          <a:p>
            <a:endParaRPr lang="en-GB"/>
          </a:p>
        </p:txBody>
      </p:sp>
      <p:sp>
        <p:nvSpPr>
          <p:cNvPr id="6" name="Slide Number Placeholder 5"/>
          <p:cNvSpPr>
            <a:spLocks noGrp="1"/>
          </p:cNvSpPr>
          <p:nvPr>
            <p:ph type="sldNum" sz="quarter" idx="12"/>
          </p:nvPr>
        </p:nvSpPr>
        <p:spPr>
          <a:xfrm>
            <a:off x="21381869" y="39672756"/>
            <a:ext cx="6811923" cy="2278904"/>
          </a:xfrm>
          <a:prstGeom prst="rect">
            <a:avLst/>
          </a:prstGeom>
        </p:spPr>
        <p:txBody>
          <a:bodyPr/>
          <a:lstStyle/>
          <a:p>
            <a:fld id="{63AE2FDC-9460-4D1B-9FA4-BF1ED592E9CB}" type="slidenum">
              <a:rPr lang="en-GB" smtClean="0"/>
              <a:t>‹#›</a:t>
            </a:fld>
            <a:endParaRPr lang="en-GB"/>
          </a:p>
        </p:txBody>
      </p:sp>
    </p:spTree>
    <p:extLst>
      <p:ext uri="{BB962C8B-B14F-4D97-AF65-F5344CB8AC3E}">
        <p14:creationId xmlns:p14="http://schemas.microsoft.com/office/powerpoint/2010/main" val="347666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081421" y="39672756"/>
            <a:ext cx="6811923" cy="2278904"/>
          </a:xfrm>
          <a:prstGeom prst="rect">
            <a:avLst/>
          </a:prstGeom>
        </p:spPr>
        <p:txBody>
          <a:bodyPr/>
          <a:lstStyle/>
          <a:p>
            <a:fld id="{645E2D1E-A9C7-45F3-B2E3-8ECE2374D508}" type="datetimeFigureOut">
              <a:rPr lang="en-GB" smtClean="0"/>
              <a:t>13/10/2016</a:t>
            </a:fld>
            <a:endParaRPr lang="en-GB"/>
          </a:p>
        </p:txBody>
      </p:sp>
      <p:sp>
        <p:nvSpPr>
          <p:cNvPr id="5" name="Footer Placeholder 4"/>
          <p:cNvSpPr>
            <a:spLocks noGrp="1"/>
          </p:cNvSpPr>
          <p:nvPr>
            <p:ph type="ftr" sz="quarter" idx="11"/>
          </p:nvPr>
        </p:nvSpPr>
        <p:spPr>
          <a:xfrm>
            <a:off x="10028665" y="39672756"/>
            <a:ext cx="10217884" cy="2278904"/>
          </a:xfrm>
          <a:prstGeom prst="rect">
            <a:avLst/>
          </a:prstGeom>
        </p:spPr>
        <p:txBody>
          <a:bodyPr/>
          <a:lstStyle/>
          <a:p>
            <a:endParaRPr lang="en-GB"/>
          </a:p>
        </p:txBody>
      </p:sp>
      <p:sp>
        <p:nvSpPr>
          <p:cNvPr id="6" name="Slide Number Placeholder 5"/>
          <p:cNvSpPr>
            <a:spLocks noGrp="1"/>
          </p:cNvSpPr>
          <p:nvPr>
            <p:ph type="sldNum" sz="quarter" idx="12"/>
          </p:nvPr>
        </p:nvSpPr>
        <p:spPr>
          <a:xfrm>
            <a:off x="21381869" y="39672756"/>
            <a:ext cx="6811923" cy="2278904"/>
          </a:xfrm>
          <a:prstGeom prst="rect">
            <a:avLst/>
          </a:prstGeom>
        </p:spPr>
        <p:txBody>
          <a:bodyPr/>
          <a:lstStyle/>
          <a:p>
            <a:fld id="{63AE2FDC-9460-4D1B-9FA4-BF1ED592E9CB}" type="slidenum">
              <a:rPr lang="en-GB" smtClean="0"/>
              <a:t>‹#›</a:t>
            </a:fld>
            <a:endParaRPr lang="en-GB"/>
          </a:p>
        </p:txBody>
      </p:sp>
    </p:spTree>
    <p:extLst>
      <p:ext uri="{BB962C8B-B14F-4D97-AF65-F5344CB8AC3E}">
        <p14:creationId xmlns:p14="http://schemas.microsoft.com/office/powerpoint/2010/main" val="102508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600" y="7005638"/>
            <a:ext cx="22706013" cy="14901862"/>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3784600" y="22482175"/>
            <a:ext cx="22706013" cy="10334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640AA0-6127-4336-86DE-367CD6C71053}" type="datetimeFigureOut">
              <a:rPr lang="en-GB" smtClean="0"/>
              <a:t>13/10/2016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AABFA7-574B-4E12-9830-2892FC4929A0}" type="slidenum">
              <a:rPr lang="en-GB" smtClean="0"/>
              <a:t>‹#›</a:t>
            </a:fld>
            <a:endParaRPr lang="en-GB"/>
          </a:p>
        </p:txBody>
      </p:sp>
    </p:spTree>
    <p:extLst>
      <p:ext uri="{BB962C8B-B14F-4D97-AF65-F5344CB8AC3E}">
        <p14:creationId xmlns:p14="http://schemas.microsoft.com/office/powerpoint/2010/main" val="296738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640AA0-6127-4336-86DE-367CD6C71053}" type="datetimeFigureOut">
              <a:rPr lang="en-GB" smtClean="0"/>
              <a:t>13/10/2016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AABFA7-574B-4E12-9830-2892FC4929A0}" type="slidenum">
              <a:rPr lang="en-GB" smtClean="0"/>
              <a:t>‹#›</a:t>
            </a:fld>
            <a:endParaRPr lang="en-GB"/>
          </a:p>
        </p:txBody>
      </p:sp>
    </p:spTree>
    <p:extLst>
      <p:ext uri="{BB962C8B-B14F-4D97-AF65-F5344CB8AC3E}">
        <p14:creationId xmlns:p14="http://schemas.microsoft.com/office/powerpoint/2010/main" val="4091899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338" y="10671175"/>
            <a:ext cx="26112787" cy="17805400"/>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2065338" y="28644850"/>
            <a:ext cx="26112787" cy="9363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640AA0-6127-4336-86DE-367CD6C71053}" type="datetimeFigureOut">
              <a:rPr lang="en-GB" smtClean="0"/>
              <a:t>13/10/2016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AABFA7-574B-4E12-9830-2892FC4929A0}" type="slidenum">
              <a:rPr lang="en-GB" smtClean="0"/>
              <a:t>‹#›</a:t>
            </a:fld>
            <a:endParaRPr lang="en-GB"/>
          </a:p>
        </p:txBody>
      </p:sp>
    </p:spTree>
    <p:extLst>
      <p:ext uri="{BB962C8B-B14F-4D97-AF65-F5344CB8AC3E}">
        <p14:creationId xmlns:p14="http://schemas.microsoft.com/office/powerpoint/2010/main" val="3863913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081213" y="11395075"/>
            <a:ext cx="12979400" cy="2715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213013" y="11395075"/>
            <a:ext cx="12980987" cy="2715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640AA0-6127-4336-86DE-367CD6C71053}" type="datetimeFigureOut">
              <a:rPr lang="en-GB" smtClean="0"/>
              <a:t>13/10/2016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AABFA7-574B-4E12-9830-2892FC4929A0}" type="slidenum">
              <a:rPr lang="en-GB" smtClean="0"/>
              <a:t>‹#›</a:t>
            </a:fld>
            <a:endParaRPr lang="en-GB"/>
          </a:p>
        </p:txBody>
      </p:sp>
    </p:spTree>
    <p:extLst>
      <p:ext uri="{BB962C8B-B14F-4D97-AF65-F5344CB8AC3E}">
        <p14:creationId xmlns:p14="http://schemas.microsoft.com/office/powerpoint/2010/main" val="792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975" y="2279650"/>
            <a:ext cx="26111200" cy="82724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2085975" y="10493375"/>
            <a:ext cx="12807950" cy="5141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85975" y="15635288"/>
            <a:ext cx="12807950" cy="2299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27313" y="10493375"/>
            <a:ext cx="12869862" cy="5141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27313" y="15635288"/>
            <a:ext cx="12869862" cy="2299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640AA0-6127-4336-86DE-367CD6C71053}" type="datetimeFigureOut">
              <a:rPr lang="en-GB" smtClean="0"/>
              <a:t>13/10/2016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AABFA7-574B-4E12-9830-2892FC4929A0}" type="slidenum">
              <a:rPr lang="en-GB" smtClean="0"/>
              <a:t>‹#›</a:t>
            </a:fld>
            <a:endParaRPr lang="en-GB"/>
          </a:p>
        </p:txBody>
      </p:sp>
    </p:spTree>
    <p:extLst>
      <p:ext uri="{BB962C8B-B14F-4D97-AF65-F5344CB8AC3E}">
        <p14:creationId xmlns:p14="http://schemas.microsoft.com/office/powerpoint/2010/main" val="1544372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640AA0-6127-4336-86DE-367CD6C71053}" type="datetimeFigureOut">
              <a:rPr lang="en-GB" smtClean="0"/>
              <a:t>13/10/2016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AABFA7-574B-4E12-9830-2892FC4929A0}" type="slidenum">
              <a:rPr lang="en-GB" smtClean="0"/>
              <a:t>‹#›</a:t>
            </a:fld>
            <a:endParaRPr lang="en-GB"/>
          </a:p>
        </p:txBody>
      </p:sp>
    </p:spTree>
    <p:extLst>
      <p:ext uri="{BB962C8B-B14F-4D97-AF65-F5344CB8AC3E}">
        <p14:creationId xmlns:p14="http://schemas.microsoft.com/office/powerpoint/2010/main" val="4240544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640AA0-6127-4336-86DE-367CD6C71053}" type="datetimeFigureOut">
              <a:rPr lang="en-GB" smtClean="0"/>
              <a:t>13/10/2016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AABFA7-574B-4E12-9830-2892FC4929A0}" type="slidenum">
              <a:rPr lang="en-GB" smtClean="0"/>
              <a:t>‹#›</a:t>
            </a:fld>
            <a:endParaRPr lang="en-GB"/>
          </a:p>
        </p:txBody>
      </p:sp>
    </p:spTree>
    <p:extLst>
      <p:ext uri="{BB962C8B-B14F-4D97-AF65-F5344CB8AC3E}">
        <p14:creationId xmlns:p14="http://schemas.microsoft.com/office/powerpoint/2010/main" val="2999457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975" y="2854325"/>
            <a:ext cx="9764713" cy="9986963"/>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12871450" y="6162675"/>
            <a:ext cx="15325725" cy="30418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085975" y="12841288"/>
            <a:ext cx="9764713" cy="23790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640AA0-6127-4336-86DE-367CD6C71053}" type="datetimeFigureOut">
              <a:rPr lang="en-GB" smtClean="0"/>
              <a:t>13/10/2016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AABFA7-574B-4E12-9830-2892FC4929A0}" type="slidenum">
              <a:rPr lang="en-GB" smtClean="0"/>
              <a:t>‹#›</a:t>
            </a:fld>
            <a:endParaRPr lang="en-GB"/>
          </a:p>
        </p:txBody>
      </p:sp>
    </p:spTree>
    <p:extLst>
      <p:ext uri="{BB962C8B-B14F-4D97-AF65-F5344CB8AC3E}">
        <p14:creationId xmlns:p14="http://schemas.microsoft.com/office/powerpoint/2010/main" val="341013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81421" y="2278913"/>
            <a:ext cx="26112371" cy="8273416"/>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2081421" y="11394520"/>
            <a:ext cx="26112371" cy="2715859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081421" y="39672756"/>
            <a:ext cx="6811923" cy="2278904"/>
          </a:xfrm>
          <a:prstGeom prst="rect">
            <a:avLst/>
          </a:prstGeom>
        </p:spPr>
        <p:txBody>
          <a:bodyPr/>
          <a:lstStyle/>
          <a:p>
            <a:fld id="{645E2D1E-A9C7-45F3-B2E3-8ECE2374D508}" type="datetimeFigureOut">
              <a:rPr lang="en-GB" smtClean="0"/>
              <a:t>13/10/2016</a:t>
            </a:fld>
            <a:endParaRPr lang="en-GB"/>
          </a:p>
        </p:txBody>
      </p:sp>
      <p:sp>
        <p:nvSpPr>
          <p:cNvPr id="5" name="Footer Placeholder 4"/>
          <p:cNvSpPr>
            <a:spLocks noGrp="1"/>
          </p:cNvSpPr>
          <p:nvPr>
            <p:ph type="ftr" sz="quarter" idx="11"/>
          </p:nvPr>
        </p:nvSpPr>
        <p:spPr>
          <a:xfrm>
            <a:off x="10028665" y="39672756"/>
            <a:ext cx="10217884" cy="2278904"/>
          </a:xfrm>
          <a:prstGeom prst="rect">
            <a:avLst/>
          </a:prstGeom>
        </p:spPr>
        <p:txBody>
          <a:bodyPr/>
          <a:lstStyle/>
          <a:p>
            <a:endParaRPr lang="en-GB"/>
          </a:p>
        </p:txBody>
      </p:sp>
      <p:sp>
        <p:nvSpPr>
          <p:cNvPr id="6" name="Slide Number Placeholder 5"/>
          <p:cNvSpPr>
            <a:spLocks noGrp="1"/>
          </p:cNvSpPr>
          <p:nvPr>
            <p:ph type="sldNum" sz="quarter" idx="12"/>
          </p:nvPr>
        </p:nvSpPr>
        <p:spPr>
          <a:xfrm>
            <a:off x="21381869" y="39672756"/>
            <a:ext cx="6811923" cy="2278904"/>
          </a:xfrm>
          <a:prstGeom prst="rect">
            <a:avLst/>
          </a:prstGeom>
        </p:spPr>
        <p:txBody>
          <a:bodyPr/>
          <a:lstStyle/>
          <a:p>
            <a:fld id="{63AE2FDC-9460-4D1B-9FA4-BF1ED592E9CB}" type="slidenum">
              <a:rPr lang="en-GB" smtClean="0"/>
              <a:t>‹#›</a:t>
            </a:fld>
            <a:endParaRPr lang="en-GB"/>
          </a:p>
        </p:txBody>
      </p:sp>
    </p:spTree>
    <p:extLst>
      <p:ext uri="{BB962C8B-B14F-4D97-AF65-F5344CB8AC3E}">
        <p14:creationId xmlns:p14="http://schemas.microsoft.com/office/powerpoint/2010/main" val="651778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975" y="2854325"/>
            <a:ext cx="9764713" cy="9986963"/>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12871450" y="6162675"/>
            <a:ext cx="15325725" cy="30418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85975" y="12841288"/>
            <a:ext cx="9764713" cy="23790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640AA0-6127-4336-86DE-367CD6C71053}" type="datetimeFigureOut">
              <a:rPr lang="en-GB" smtClean="0"/>
              <a:t>13/10/2016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AABFA7-574B-4E12-9830-2892FC4929A0}" type="slidenum">
              <a:rPr lang="en-GB" smtClean="0"/>
              <a:t>‹#›</a:t>
            </a:fld>
            <a:endParaRPr lang="en-GB"/>
          </a:p>
        </p:txBody>
      </p:sp>
    </p:spTree>
    <p:extLst>
      <p:ext uri="{BB962C8B-B14F-4D97-AF65-F5344CB8AC3E}">
        <p14:creationId xmlns:p14="http://schemas.microsoft.com/office/powerpoint/2010/main" val="110101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640AA0-6127-4336-86DE-367CD6C71053}" type="datetimeFigureOut">
              <a:rPr lang="en-GB" smtClean="0"/>
              <a:t>13/10/2016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AABFA7-574B-4E12-9830-2892FC4929A0}" type="slidenum">
              <a:rPr lang="en-GB" smtClean="0"/>
              <a:t>‹#›</a:t>
            </a:fld>
            <a:endParaRPr lang="en-GB"/>
          </a:p>
        </p:txBody>
      </p:sp>
    </p:spTree>
    <p:extLst>
      <p:ext uri="{BB962C8B-B14F-4D97-AF65-F5344CB8AC3E}">
        <p14:creationId xmlns:p14="http://schemas.microsoft.com/office/powerpoint/2010/main" val="26025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6200" y="2279650"/>
            <a:ext cx="6527800" cy="362727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081213" y="2279650"/>
            <a:ext cx="19432587" cy="36272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640AA0-6127-4336-86DE-367CD6C71053}" type="datetimeFigureOut">
              <a:rPr lang="en-GB" smtClean="0"/>
              <a:t>13/10/2016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AABFA7-574B-4E12-9830-2892FC4929A0}" type="slidenum">
              <a:rPr lang="en-GB" smtClean="0"/>
              <a:t>‹#›</a:t>
            </a:fld>
            <a:endParaRPr lang="en-GB"/>
          </a:p>
        </p:txBody>
      </p:sp>
    </p:spTree>
    <p:extLst>
      <p:ext uri="{BB962C8B-B14F-4D97-AF65-F5344CB8AC3E}">
        <p14:creationId xmlns:p14="http://schemas.microsoft.com/office/powerpoint/2010/main" val="530725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600" y="7005638"/>
            <a:ext cx="22706013" cy="14901862"/>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3784600" y="22482175"/>
            <a:ext cx="22706013" cy="10334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AD4C25-96A9-427B-BC81-6BE9CA3F6FE1}" type="datetimeFigureOut">
              <a:rPr lang="en-GB" smtClean="0"/>
              <a:t>13/10/2016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44E48-EA3B-4B50-A7C3-0499781F9DD7}" type="slidenum">
              <a:rPr lang="en-GB" smtClean="0"/>
              <a:t>‹#›</a:t>
            </a:fld>
            <a:endParaRPr lang="en-GB"/>
          </a:p>
        </p:txBody>
      </p:sp>
    </p:spTree>
    <p:extLst>
      <p:ext uri="{BB962C8B-B14F-4D97-AF65-F5344CB8AC3E}">
        <p14:creationId xmlns:p14="http://schemas.microsoft.com/office/powerpoint/2010/main" val="2057018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AD4C25-96A9-427B-BC81-6BE9CA3F6FE1}" type="datetimeFigureOut">
              <a:rPr lang="en-GB" smtClean="0"/>
              <a:t>13/10/2016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44E48-EA3B-4B50-A7C3-0499781F9DD7}" type="slidenum">
              <a:rPr lang="en-GB" smtClean="0"/>
              <a:t>‹#›</a:t>
            </a:fld>
            <a:endParaRPr lang="en-GB"/>
          </a:p>
        </p:txBody>
      </p:sp>
    </p:spTree>
    <p:extLst>
      <p:ext uri="{BB962C8B-B14F-4D97-AF65-F5344CB8AC3E}">
        <p14:creationId xmlns:p14="http://schemas.microsoft.com/office/powerpoint/2010/main" val="442791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338" y="10671175"/>
            <a:ext cx="26112787" cy="17805400"/>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2065338" y="28644850"/>
            <a:ext cx="26112787" cy="9363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AD4C25-96A9-427B-BC81-6BE9CA3F6FE1}" type="datetimeFigureOut">
              <a:rPr lang="en-GB" smtClean="0"/>
              <a:t>13/10/2016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44E48-EA3B-4B50-A7C3-0499781F9DD7}" type="slidenum">
              <a:rPr lang="en-GB" smtClean="0"/>
              <a:t>‹#›</a:t>
            </a:fld>
            <a:endParaRPr lang="en-GB"/>
          </a:p>
        </p:txBody>
      </p:sp>
    </p:spTree>
    <p:extLst>
      <p:ext uri="{BB962C8B-B14F-4D97-AF65-F5344CB8AC3E}">
        <p14:creationId xmlns:p14="http://schemas.microsoft.com/office/powerpoint/2010/main" val="2578067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081213" y="11395075"/>
            <a:ext cx="12979400" cy="2715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213013" y="11395075"/>
            <a:ext cx="12980987" cy="2715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AD4C25-96A9-427B-BC81-6BE9CA3F6FE1}" type="datetimeFigureOut">
              <a:rPr lang="en-GB" smtClean="0"/>
              <a:t>13/10/2016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F44E48-EA3B-4B50-A7C3-0499781F9DD7}" type="slidenum">
              <a:rPr lang="en-GB" smtClean="0"/>
              <a:t>‹#›</a:t>
            </a:fld>
            <a:endParaRPr lang="en-GB"/>
          </a:p>
        </p:txBody>
      </p:sp>
    </p:spTree>
    <p:extLst>
      <p:ext uri="{BB962C8B-B14F-4D97-AF65-F5344CB8AC3E}">
        <p14:creationId xmlns:p14="http://schemas.microsoft.com/office/powerpoint/2010/main" val="1719042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975" y="2279650"/>
            <a:ext cx="26111200" cy="82724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2085975" y="10493375"/>
            <a:ext cx="12807950" cy="5141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85975" y="15635288"/>
            <a:ext cx="12807950" cy="2299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27313" y="10493375"/>
            <a:ext cx="12869862" cy="5141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27313" y="15635288"/>
            <a:ext cx="12869862" cy="2299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AD4C25-96A9-427B-BC81-6BE9CA3F6FE1}" type="datetimeFigureOut">
              <a:rPr lang="en-GB" smtClean="0"/>
              <a:t>13/10/2016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F44E48-EA3B-4B50-A7C3-0499781F9DD7}" type="slidenum">
              <a:rPr lang="en-GB" smtClean="0"/>
              <a:t>‹#›</a:t>
            </a:fld>
            <a:endParaRPr lang="en-GB"/>
          </a:p>
        </p:txBody>
      </p:sp>
    </p:spTree>
    <p:extLst>
      <p:ext uri="{BB962C8B-B14F-4D97-AF65-F5344CB8AC3E}">
        <p14:creationId xmlns:p14="http://schemas.microsoft.com/office/powerpoint/2010/main" val="3479340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AD4C25-96A9-427B-BC81-6BE9CA3F6FE1}" type="datetimeFigureOut">
              <a:rPr lang="en-GB" smtClean="0"/>
              <a:t>13/10/2016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F44E48-EA3B-4B50-A7C3-0499781F9DD7}" type="slidenum">
              <a:rPr lang="en-GB" smtClean="0"/>
              <a:t>‹#›</a:t>
            </a:fld>
            <a:endParaRPr lang="en-GB"/>
          </a:p>
        </p:txBody>
      </p:sp>
    </p:spTree>
    <p:extLst>
      <p:ext uri="{BB962C8B-B14F-4D97-AF65-F5344CB8AC3E}">
        <p14:creationId xmlns:p14="http://schemas.microsoft.com/office/powerpoint/2010/main" val="3084134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D4C25-96A9-427B-BC81-6BE9CA3F6FE1}" type="datetimeFigureOut">
              <a:rPr lang="en-GB" smtClean="0"/>
              <a:t>13/10/2016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F44E48-EA3B-4B50-A7C3-0499781F9DD7}" type="slidenum">
              <a:rPr lang="en-GB" smtClean="0"/>
              <a:t>‹#›</a:t>
            </a:fld>
            <a:endParaRPr lang="en-GB"/>
          </a:p>
        </p:txBody>
      </p:sp>
    </p:spTree>
    <p:extLst>
      <p:ext uri="{BB962C8B-B14F-4D97-AF65-F5344CB8AC3E}">
        <p14:creationId xmlns:p14="http://schemas.microsoft.com/office/powerpoint/2010/main" val="2659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a:prstGeom prst="rect">
            <a:avLst/>
          </a:prstGeom>
        </p:spPr>
        <p:txBody>
          <a:bodyPr anchor="b"/>
          <a:lstStyle>
            <a:lvl1pPr>
              <a:defRPr sz="19865"/>
            </a:lvl1pPr>
          </a:lstStyle>
          <a:p>
            <a:r>
              <a:rPr lang="en-US" smtClean="0"/>
              <a:t>Click to edit Master title style</a:t>
            </a:r>
            <a:endParaRPr lang="en-US" dirty="0"/>
          </a:p>
        </p:txBody>
      </p:sp>
      <p:sp>
        <p:nvSpPr>
          <p:cNvPr id="3" name="Text Placeholder 2"/>
          <p:cNvSpPr>
            <a:spLocks noGrp="1"/>
          </p:cNvSpPr>
          <p:nvPr>
            <p:ph type="body" idx="1"/>
          </p:nvPr>
        </p:nvSpPr>
        <p:spPr>
          <a:xfrm>
            <a:off x="2065654" y="28644846"/>
            <a:ext cx="26112371" cy="9363320"/>
          </a:xfrm>
          <a:prstGeom prst="rect">
            <a:avLst/>
          </a:prstGeo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081421" y="39672756"/>
            <a:ext cx="6811923" cy="2278904"/>
          </a:xfrm>
          <a:prstGeom prst="rect">
            <a:avLst/>
          </a:prstGeom>
        </p:spPr>
        <p:txBody>
          <a:bodyPr/>
          <a:lstStyle/>
          <a:p>
            <a:fld id="{645E2D1E-A9C7-45F3-B2E3-8ECE2374D508}" type="datetimeFigureOut">
              <a:rPr lang="en-GB" smtClean="0"/>
              <a:t>13/10/2016</a:t>
            </a:fld>
            <a:endParaRPr lang="en-GB"/>
          </a:p>
        </p:txBody>
      </p:sp>
      <p:sp>
        <p:nvSpPr>
          <p:cNvPr id="5" name="Footer Placeholder 4"/>
          <p:cNvSpPr>
            <a:spLocks noGrp="1"/>
          </p:cNvSpPr>
          <p:nvPr>
            <p:ph type="ftr" sz="quarter" idx="11"/>
          </p:nvPr>
        </p:nvSpPr>
        <p:spPr>
          <a:xfrm>
            <a:off x="10028665" y="39672756"/>
            <a:ext cx="10217884" cy="2278904"/>
          </a:xfrm>
          <a:prstGeom prst="rect">
            <a:avLst/>
          </a:prstGeom>
        </p:spPr>
        <p:txBody>
          <a:bodyPr/>
          <a:lstStyle/>
          <a:p>
            <a:endParaRPr lang="en-GB" dirty="0"/>
          </a:p>
        </p:txBody>
      </p:sp>
      <p:sp>
        <p:nvSpPr>
          <p:cNvPr id="6" name="Slide Number Placeholder 5"/>
          <p:cNvSpPr>
            <a:spLocks noGrp="1"/>
          </p:cNvSpPr>
          <p:nvPr>
            <p:ph type="sldNum" sz="quarter" idx="12"/>
          </p:nvPr>
        </p:nvSpPr>
        <p:spPr>
          <a:xfrm>
            <a:off x="21515219" y="39672756"/>
            <a:ext cx="6811923" cy="2278904"/>
          </a:xfrm>
          <a:prstGeom prst="rect">
            <a:avLst/>
          </a:prstGeom>
        </p:spPr>
        <p:txBody>
          <a:bodyPr/>
          <a:lstStyle/>
          <a:p>
            <a:fld id="{63AE2FDC-9460-4D1B-9FA4-BF1ED592E9CB}" type="slidenum">
              <a:rPr lang="en-GB" smtClean="0"/>
              <a:t>‹#›</a:t>
            </a:fld>
            <a:endParaRPr lang="en-GB"/>
          </a:p>
        </p:txBody>
      </p:sp>
    </p:spTree>
    <p:extLst>
      <p:ext uri="{BB962C8B-B14F-4D97-AF65-F5344CB8AC3E}">
        <p14:creationId xmlns:p14="http://schemas.microsoft.com/office/powerpoint/2010/main" val="724604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975" y="2854325"/>
            <a:ext cx="9764713" cy="9986963"/>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12871450" y="6162675"/>
            <a:ext cx="15325725" cy="304180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085975" y="12841288"/>
            <a:ext cx="9764713" cy="23790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D4C25-96A9-427B-BC81-6BE9CA3F6FE1}" type="datetimeFigureOut">
              <a:rPr lang="en-GB" smtClean="0"/>
              <a:t>13/10/2016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F44E48-EA3B-4B50-A7C3-0499781F9DD7}" type="slidenum">
              <a:rPr lang="en-GB" smtClean="0"/>
              <a:t>‹#›</a:t>
            </a:fld>
            <a:endParaRPr lang="en-GB"/>
          </a:p>
        </p:txBody>
      </p:sp>
    </p:spTree>
    <p:extLst>
      <p:ext uri="{BB962C8B-B14F-4D97-AF65-F5344CB8AC3E}">
        <p14:creationId xmlns:p14="http://schemas.microsoft.com/office/powerpoint/2010/main" val="4132270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975" y="2854325"/>
            <a:ext cx="9764713" cy="9986963"/>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12871450" y="6162675"/>
            <a:ext cx="15325725" cy="30418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85975" y="12841288"/>
            <a:ext cx="9764713" cy="23790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D4C25-96A9-427B-BC81-6BE9CA3F6FE1}" type="datetimeFigureOut">
              <a:rPr lang="en-GB" smtClean="0"/>
              <a:t>13/10/2016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F44E48-EA3B-4B50-A7C3-0499781F9DD7}" type="slidenum">
              <a:rPr lang="en-GB" smtClean="0"/>
              <a:t>‹#›</a:t>
            </a:fld>
            <a:endParaRPr lang="en-GB"/>
          </a:p>
        </p:txBody>
      </p:sp>
    </p:spTree>
    <p:extLst>
      <p:ext uri="{BB962C8B-B14F-4D97-AF65-F5344CB8AC3E}">
        <p14:creationId xmlns:p14="http://schemas.microsoft.com/office/powerpoint/2010/main" val="37289398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AD4C25-96A9-427B-BC81-6BE9CA3F6FE1}" type="datetimeFigureOut">
              <a:rPr lang="en-GB" smtClean="0"/>
              <a:t>13/10/2016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44E48-EA3B-4B50-A7C3-0499781F9DD7}" type="slidenum">
              <a:rPr lang="en-GB" smtClean="0"/>
              <a:t>‹#›</a:t>
            </a:fld>
            <a:endParaRPr lang="en-GB"/>
          </a:p>
        </p:txBody>
      </p:sp>
    </p:spTree>
    <p:extLst>
      <p:ext uri="{BB962C8B-B14F-4D97-AF65-F5344CB8AC3E}">
        <p14:creationId xmlns:p14="http://schemas.microsoft.com/office/powerpoint/2010/main" val="942567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6200" y="2279650"/>
            <a:ext cx="6527800" cy="362727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081213" y="2279650"/>
            <a:ext cx="19432587" cy="36272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AD4C25-96A9-427B-BC81-6BE9CA3F6FE1}" type="datetimeFigureOut">
              <a:rPr lang="en-GB" smtClean="0"/>
              <a:t>13/10/2016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F44E48-EA3B-4B50-A7C3-0499781F9DD7}" type="slidenum">
              <a:rPr lang="en-GB" smtClean="0"/>
              <a:t>‹#›</a:t>
            </a:fld>
            <a:endParaRPr lang="en-GB"/>
          </a:p>
        </p:txBody>
      </p:sp>
    </p:spTree>
    <p:extLst>
      <p:ext uri="{BB962C8B-B14F-4D97-AF65-F5344CB8AC3E}">
        <p14:creationId xmlns:p14="http://schemas.microsoft.com/office/powerpoint/2010/main" val="220692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81421" y="2278913"/>
            <a:ext cx="26112371" cy="8273416"/>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081421" y="11394520"/>
            <a:ext cx="12866966" cy="2715859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326826" y="11394520"/>
            <a:ext cx="12866966" cy="2715859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2081421" y="39672756"/>
            <a:ext cx="6811923" cy="2278904"/>
          </a:xfrm>
          <a:prstGeom prst="rect">
            <a:avLst/>
          </a:prstGeom>
        </p:spPr>
        <p:txBody>
          <a:bodyPr/>
          <a:lstStyle/>
          <a:p>
            <a:fld id="{645E2D1E-A9C7-45F3-B2E3-8ECE2374D508}" type="datetimeFigureOut">
              <a:rPr lang="en-GB" smtClean="0"/>
              <a:t>13/10/2016</a:t>
            </a:fld>
            <a:endParaRPr lang="en-GB" dirty="0"/>
          </a:p>
        </p:txBody>
      </p:sp>
      <p:sp>
        <p:nvSpPr>
          <p:cNvPr id="6" name="Footer Placeholder 5"/>
          <p:cNvSpPr>
            <a:spLocks noGrp="1"/>
          </p:cNvSpPr>
          <p:nvPr>
            <p:ph type="ftr" sz="quarter" idx="11"/>
          </p:nvPr>
        </p:nvSpPr>
        <p:spPr>
          <a:xfrm>
            <a:off x="10028665" y="39672756"/>
            <a:ext cx="10217884" cy="2278904"/>
          </a:xfrm>
          <a:prstGeom prst="rect">
            <a:avLst/>
          </a:prstGeom>
        </p:spPr>
        <p:txBody>
          <a:bodyPr/>
          <a:lstStyle/>
          <a:p>
            <a:endParaRPr lang="en-GB" dirty="0"/>
          </a:p>
        </p:txBody>
      </p:sp>
      <p:sp>
        <p:nvSpPr>
          <p:cNvPr id="7" name="Slide Number Placeholder 6"/>
          <p:cNvSpPr>
            <a:spLocks noGrp="1"/>
          </p:cNvSpPr>
          <p:nvPr>
            <p:ph type="sldNum" sz="quarter" idx="12"/>
          </p:nvPr>
        </p:nvSpPr>
        <p:spPr>
          <a:xfrm>
            <a:off x="21381869" y="39672756"/>
            <a:ext cx="6811923" cy="2278904"/>
          </a:xfrm>
          <a:prstGeom prst="rect">
            <a:avLst/>
          </a:prstGeom>
        </p:spPr>
        <p:txBody>
          <a:bodyPr/>
          <a:lstStyle/>
          <a:p>
            <a:fld id="{63AE2FDC-9460-4D1B-9FA4-BF1ED592E9CB}" type="slidenum">
              <a:rPr lang="en-GB" smtClean="0"/>
              <a:t>‹#›</a:t>
            </a:fld>
            <a:endParaRPr lang="en-GB" dirty="0"/>
          </a:p>
        </p:txBody>
      </p:sp>
    </p:spTree>
    <p:extLst>
      <p:ext uri="{BB962C8B-B14F-4D97-AF65-F5344CB8AC3E}">
        <p14:creationId xmlns:p14="http://schemas.microsoft.com/office/powerpoint/2010/main" val="107899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085368" y="10492870"/>
            <a:ext cx="12807832" cy="5142393"/>
          </a:xfrm>
          <a:prstGeom prst="rect">
            <a:avLst/>
          </a:prstGeo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4" name="Content Placeholder 3"/>
          <p:cNvSpPr>
            <a:spLocks noGrp="1"/>
          </p:cNvSpPr>
          <p:nvPr>
            <p:ph sz="half" idx="2"/>
          </p:nvPr>
        </p:nvSpPr>
        <p:spPr>
          <a:xfrm>
            <a:off x="2085368" y="15635264"/>
            <a:ext cx="12807832" cy="2299711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326828" y="10492870"/>
            <a:ext cx="12870909" cy="5142393"/>
          </a:xfrm>
          <a:prstGeom prst="rect">
            <a:avLst/>
          </a:prstGeo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smtClean="0"/>
              <a:t>Click to edit Master text styles</a:t>
            </a:r>
          </a:p>
        </p:txBody>
      </p:sp>
      <p:sp>
        <p:nvSpPr>
          <p:cNvPr id="6" name="Content Placeholder 5"/>
          <p:cNvSpPr>
            <a:spLocks noGrp="1"/>
          </p:cNvSpPr>
          <p:nvPr>
            <p:ph sz="quarter" idx="4"/>
          </p:nvPr>
        </p:nvSpPr>
        <p:spPr>
          <a:xfrm>
            <a:off x="15326828" y="15635264"/>
            <a:ext cx="12870909" cy="2299711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2081421" y="39672756"/>
            <a:ext cx="6811923" cy="2278904"/>
          </a:xfrm>
          <a:prstGeom prst="rect">
            <a:avLst/>
          </a:prstGeom>
        </p:spPr>
        <p:txBody>
          <a:bodyPr/>
          <a:lstStyle/>
          <a:p>
            <a:fld id="{645E2D1E-A9C7-45F3-B2E3-8ECE2374D508}" type="datetimeFigureOut">
              <a:rPr lang="en-GB" smtClean="0"/>
              <a:t>13/10/2016</a:t>
            </a:fld>
            <a:endParaRPr lang="en-GB"/>
          </a:p>
        </p:txBody>
      </p:sp>
      <p:sp>
        <p:nvSpPr>
          <p:cNvPr id="8" name="Footer Placeholder 7"/>
          <p:cNvSpPr>
            <a:spLocks noGrp="1"/>
          </p:cNvSpPr>
          <p:nvPr>
            <p:ph type="ftr" sz="quarter" idx="11"/>
          </p:nvPr>
        </p:nvSpPr>
        <p:spPr>
          <a:xfrm>
            <a:off x="10028665" y="39672756"/>
            <a:ext cx="10217884" cy="2278904"/>
          </a:xfrm>
          <a:prstGeom prst="rect">
            <a:avLst/>
          </a:prstGeom>
        </p:spPr>
        <p:txBody>
          <a:bodyPr/>
          <a:lstStyle/>
          <a:p>
            <a:endParaRPr lang="en-GB"/>
          </a:p>
        </p:txBody>
      </p:sp>
      <p:sp>
        <p:nvSpPr>
          <p:cNvPr id="9" name="Slide Number Placeholder 8"/>
          <p:cNvSpPr>
            <a:spLocks noGrp="1"/>
          </p:cNvSpPr>
          <p:nvPr>
            <p:ph type="sldNum" sz="quarter" idx="12"/>
          </p:nvPr>
        </p:nvSpPr>
        <p:spPr>
          <a:xfrm>
            <a:off x="21381869" y="39672756"/>
            <a:ext cx="6811923" cy="2278904"/>
          </a:xfrm>
          <a:prstGeom prst="rect">
            <a:avLst/>
          </a:prstGeom>
        </p:spPr>
        <p:txBody>
          <a:bodyPr/>
          <a:lstStyle/>
          <a:p>
            <a:fld id="{63AE2FDC-9460-4D1B-9FA4-BF1ED592E9CB}" type="slidenum">
              <a:rPr lang="en-GB" smtClean="0"/>
              <a:t>‹#›</a:t>
            </a:fld>
            <a:endParaRPr lang="en-GB"/>
          </a:p>
        </p:txBody>
      </p:sp>
    </p:spTree>
    <p:extLst>
      <p:ext uri="{BB962C8B-B14F-4D97-AF65-F5344CB8AC3E}">
        <p14:creationId xmlns:p14="http://schemas.microsoft.com/office/powerpoint/2010/main" val="77832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81421" y="2278913"/>
            <a:ext cx="26112371" cy="8273416"/>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2081421" y="39672756"/>
            <a:ext cx="6811923" cy="2278904"/>
          </a:xfrm>
          <a:prstGeom prst="rect">
            <a:avLst/>
          </a:prstGeom>
        </p:spPr>
        <p:txBody>
          <a:bodyPr/>
          <a:lstStyle/>
          <a:p>
            <a:fld id="{645E2D1E-A9C7-45F3-B2E3-8ECE2374D508}" type="datetimeFigureOut">
              <a:rPr lang="en-GB" smtClean="0"/>
              <a:t>13/10/2016</a:t>
            </a:fld>
            <a:endParaRPr lang="en-GB"/>
          </a:p>
        </p:txBody>
      </p:sp>
      <p:sp>
        <p:nvSpPr>
          <p:cNvPr id="4" name="Footer Placeholder 3"/>
          <p:cNvSpPr>
            <a:spLocks noGrp="1"/>
          </p:cNvSpPr>
          <p:nvPr>
            <p:ph type="ftr" sz="quarter" idx="11"/>
          </p:nvPr>
        </p:nvSpPr>
        <p:spPr>
          <a:xfrm>
            <a:off x="10028665" y="39672756"/>
            <a:ext cx="10217884" cy="2278904"/>
          </a:xfrm>
          <a:prstGeom prst="rect">
            <a:avLst/>
          </a:prstGeom>
        </p:spPr>
        <p:txBody>
          <a:bodyPr/>
          <a:lstStyle/>
          <a:p>
            <a:endParaRPr lang="en-GB"/>
          </a:p>
        </p:txBody>
      </p:sp>
      <p:sp>
        <p:nvSpPr>
          <p:cNvPr id="5" name="Slide Number Placeholder 4"/>
          <p:cNvSpPr>
            <a:spLocks noGrp="1"/>
          </p:cNvSpPr>
          <p:nvPr>
            <p:ph type="sldNum" sz="quarter" idx="12"/>
          </p:nvPr>
        </p:nvSpPr>
        <p:spPr>
          <a:xfrm>
            <a:off x="21381869" y="39672756"/>
            <a:ext cx="6811923" cy="2278904"/>
          </a:xfrm>
          <a:prstGeom prst="rect">
            <a:avLst/>
          </a:prstGeom>
        </p:spPr>
        <p:txBody>
          <a:bodyPr/>
          <a:lstStyle/>
          <a:p>
            <a:fld id="{63AE2FDC-9460-4D1B-9FA4-BF1ED592E9CB}" type="slidenum">
              <a:rPr lang="en-GB" smtClean="0"/>
              <a:t>‹#›</a:t>
            </a:fld>
            <a:endParaRPr lang="en-GB"/>
          </a:p>
        </p:txBody>
      </p:sp>
    </p:spTree>
    <p:extLst>
      <p:ext uri="{BB962C8B-B14F-4D97-AF65-F5344CB8AC3E}">
        <p14:creationId xmlns:p14="http://schemas.microsoft.com/office/powerpoint/2010/main" val="4453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081421" y="39672756"/>
            <a:ext cx="6811923" cy="2278904"/>
          </a:xfrm>
          <a:prstGeom prst="rect">
            <a:avLst/>
          </a:prstGeom>
        </p:spPr>
        <p:txBody>
          <a:bodyPr/>
          <a:lstStyle/>
          <a:p>
            <a:fld id="{645E2D1E-A9C7-45F3-B2E3-8ECE2374D508}" type="datetimeFigureOut">
              <a:rPr lang="en-GB" smtClean="0"/>
              <a:t>13/10/2016</a:t>
            </a:fld>
            <a:endParaRPr lang="en-GB"/>
          </a:p>
        </p:txBody>
      </p:sp>
      <p:sp>
        <p:nvSpPr>
          <p:cNvPr id="3" name="Footer Placeholder 2"/>
          <p:cNvSpPr>
            <a:spLocks noGrp="1"/>
          </p:cNvSpPr>
          <p:nvPr>
            <p:ph type="ftr" sz="quarter" idx="11"/>
          </p:nvPr>
        </p:nvSpPr>
        <p:spPr>
          <a:xfrm>
            <a:off x="10028665" y="39672756"/>
            <a:ext cx="10217884" cy="2278904"/>
          </a:xfrm>
          <a:prstGeom prst="rect">
            <a:avLst/>
          </a:prstGeom>
        </p:spPr>
        <p:txBody>
          <a:bodyPr/>
          <a:lstStyle/>
          <a:p>
            <a:endParaRPr lang="en-GB"/>
          </a:p>
        </p:txBody>
      </p:sp>
      <p:sp>
        <p:nvSpPr>
          <p:cNvPr id="4" name="Slide Number Placeholder 3"/>
          <p:cNvSpPr>
            <a:spLocks noGrp="1"/>
          </p:cNvSpPr>
          <p:nvPr>
            <p:ph type="sldNum" sz="quarter" idx="12"/>
          </p:nvPr>
        </p:nvSpPr>
        <p:spPr>
          <a:xfrm>
            <a:off x="21381869" y="39672756"/>
            <a:ext cx="6811923" cy="2278904"/>
          </a:xfrm>
          <a:prstGeom prst="rect">
            <a:avLst/>
          </a:prstGeom>
        </p:spPr>
        <p:txBody>
          <a:bodyPr/>
          <a:lstStyle/>
          <a:p>
            <a:fld id="{63AE2FDC-9460-4D1B-9FA4-BF1ED592E9CB}" type="slidenum">
              <a:rPr lang="en-GB" smtClean="0"/>
              <a:t>‹#›</a:t>
            </a:fld>
            <a:endParaRPr lang="en-GB"/>
          </a:p>
        </p:txBody>
      </p:sp>
    </p:spTree>
    <p:extLst>
      <p:ext uri="{BB962C8B-B14F-4D97-AF65-F5344CB8AC3E}">
        <p14:creationId xmlns:p14="http://schemas.microsoft.com/office/powerpoint/2010/main" val="390407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a:prstGeom prst="rect">
            <a:avLst/>
          </a:prstGeom>
        </p:spPr>
        <p:txBody>
          <a:bodyPr anchor="b"/>
          <a:lstStyle>
            <a:lvl1pPr>
              <a:defRPr sz="10595"/>
            </a:lvl1pPr>
          </a:lstStyle>
          <a:p>
            <a:r>
              <a:rPr lang="en-US" smtClean="0"/>
              <a:t>Click to edit Master title style</a:t>
            </a:r>
            <a:endParaRPr lang="en-US" dirty="0"/>
          </a:p>
        </p:txBody>
      </p:sp>
      <p:sp>
        <p:nvSpPr>
          <p:cNvPr id="3" name="Content Placeholder 2"/>
          <p:cNvSpPr>
            <a:spLocks noGrp="1"/>
          </p:cNvSpPr>
          <p:nvPr>
            <p:ph idx="1"/>
          </p:nvPr>
        </p:nvSpPr>
        <p:spPr>
          <a:xfrm>
            <a:off x="12870909" y="6162959"/>
            <a:ext cx="15326827" cy="30418415"/>
          </a:xfrm>
          <a:prstGeom prst="rect">
            <a:avLst/>
          </a:prstGeo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085364" y="12841129"/>
            <a:ext cx="9764544" cy="23789780"/>
          </a:xfrm>
          <a:prstGeom prst="rect">
            <a:avLst/>
          </a:prstGeo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a:xfrm>
            <a:off x="2081421" y="39672756"/>
            <a:ext cx="6811923" cy="2278904"/>
          </a:xfrm>
          <a:prstGeom prst="rect">
            <a:avLst/>
          </a:prstGeom>
        </p:spPr>
        <p:txBody>
          <a:bodyPr/>
          <a:lstStyle/>
          <a:p>
            <a:fld id="{645E2D1E-A9C7-45F3-B2E3-8ECE2374D508}" type="datetimeFigureOut">
              <a:rPr lang="en-GB" smtClean="0"/>
              <a:t>13/10/2016</a:t>
            </a:fld>
            <a:endParaRPr lang="en-GB"/>
          </a:p>
        </p:txBody>
      </p:sp>
      <p:sp>
        <p:nvSpPr>
          <p:cNvPr id="6" name="Footer Placeholder 5"/>
          <p:cNvSpPr>
            <a:spLocks noGrp="1"/>
          </p:cNvSpPr>
          <p:nvPr>
            <p:ph type="ftr" sz="quarter" idx="11"/>
          </p:nvPr>
        </p:nvSpPr>
        <p:spPr>
          <a:xfrm>
            <a:off x="10028665" y="39672756"/>
            <a:ext cx="10217884" cy="2278904"/>
          </a:xfrm>
          <a:prstGeom prst="rect">
            <a:avLst/>
          </a:prstGeom>
        </p:spPr>
        <p:txBody>
          <a:bodyPr/>
          <a:lstStyle/>
          <a:p>
            <a:endParaRPr lang="en-GB"/>
          </a:p>
        </p:txBody>
      </p:sp>
      <p:sp>
        <p:nvSpPr>
          <p:cNvPr id="7" name="Slide Number Placeholder 6"/>
          <p:cNvSpPr>
            <a:spLocks noGrp="1"/>
          </p:cNvSpPr>
          <p:nvPr>
            <p:ph type="sldNum" sz="quarter" idx="12"/>
          </p:nvPr>
        </p:nvSpPr>
        <p:spPr>
          <a:xfrm>
            <a:off x="21381869" y="39672756"/>
            <a:ext cx="6811923" cy="2278904"/>
          </a:xfrm>
          <a:prstGeom prst="rect">
            <a:avLst/>
          </a:prstGeom>
        </p:spPr>
        <p:txBody>
          <a:bodyPr/>
          <a:lstStyle/>
          <a:p>
            <a:fld id="{63AE2FDC-9460-4D1B-9FA4-BF1ED592E9CB}" type="slidenum">
              <a:rPr lang="en-GB" smtClean="0"/>
              <a:t>‹#›</a:t>
            </a:fld>
            <a:endParaRPr lang="en-GB"/>
          </a:p>
        </p:txBody>
      </p:sp>
    </p:spTree>
    <p:extLst>
      <p:ext uri="{BB962C8B-B14F-4D97-AF65-F5344CB8AC3E}">
        <p14:creationId xmlns:p14="http://schemas.microsoft.com/office/powerpoint/2010/main" val="94073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a:prstGeom prst="rect">
            <a:avLst/>
          </a:prstGeom>
        </p:spPr>
        <p:txBody>
          <a:bodyPr anchor="b"/>
          <a:lstStyle>
            <a:lvl1pPr>
              <a:defRPr sz="1059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a:prstGeom prst="rect">
            <a:avLst/>
          </a:prstGeo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smtClean="0"/>
              <a:t>Click icon to add picture</a:t>
            </a:r>
            <a:endParaRPr lang="en-US" dirty="0"/>
          </a:p>
        </p:txBody>
      </p:sp>
      <p:sp>
        <p:nvSpPr>
          <p:cNvPr id="4" name="Text Placeholder 3"/>
          <p:cNvSpPr>
            <a:spLocks noGrp="1"/>
          </p:cNvSpPr>
          <p:nvPr>
            <p:ph type="body" sz="half" idx="2"/>
          </p:nvPr>
        </p:nvSpPr>
        <p:spPr>
          <a:xfrm>
            <a:off x="2085364" y="12841129"/>
            <a:ext cx="9764544" cy="23789780"/>
          </a:xfrm>
          <a:prstGeom prst="rect">
            <a:avLst/>
          </a:prstGeo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smtClean="0"/>
              <a:t>Click to edit Master text styles</a:t>
            </a:r>
          </a:p>
        </p:txBody>
      </p:sp>
      <p:sp>
        <p:nvSpPr>
          <p:cNvPr id="5" name="Date Placeholder 4"/>
          <p:cNvSpPr>
            <a:spLocks noGrp="1"/>
          </p:cNvSpPr>
          <p:nvPr>
            <p:ph type="dt" sz="half" idx="10"/>
          </p:nvPr>
        </p:nvSpPr>
        <p:spPr>
          <a:xfrm>
            <a:off x="2081421" y="39672756"/>
            <a:ext cx="6811923" cy="2278904"/>
          </a:xfrm>
          <a:prstGeom prst="rect">
            <a:avLst/>
          </a:prstGeom>
        </p:spPr>
        <p:txBody>
          <a:bodyPr/>
          <a:lstStyle/>
          <a:p>
            <a:fld id="{645E2D1E-A9C7-45F3-B2E3-8ECE2374D508}" type="datetimeFigureOut">
              <a:rPr lang="en-GB" smtClean="0"/>
              <a:t>13/10/2016</a:t>
            </a:fld>
            <a:endParaRPr lang="en-GB"/>
          </a:p>
        </p:txBody>
      </p:sp>
      <p:sp>
        <p:nvSpPr>
          <p:cNvPr id="6" name="Footer Placeholder 5"/>
          <p:cNvSpPr>
            <a:spLocks noGrp="1"/>
          </p:cNvSpPr>
          <p:nvPr>
            <p:ph type="ftr" sz="quarter" idx="11"/>
          </p:nvPr>
        </p:nvSpPr>
        <p:spPr>
          <a:xfrm>
            <a:off x="10028665" y="39672756"/>
            <a:ext cx="10217884" cy="2278904"/>
          </a:xfrm>
          <a:prstGeom prst="rect">
            <a:avLst/>
          </a:prstGeom>
        </p:spPr>
        <p:txBody>
          <a:bodyPr/>
          <a:lstStyle/>
          <a:p>
            <a:endParaRPr lang="en-GB"/>
          </a:p>
        </p:txBody>
      </p:sp>
      <p:sp>
        <p:nvSpPr>
          <p:cNvPr id="7" name="Slide Number Placeholder 6"/>
          <p:cNvSpPr>
            <a:spLocks noGrp="1"/>
          </p:cNvSpPr>
          <p:nvPr>
            <p:ph type="sldNum" sz="quarter" idx="12"/>
          </p:nvPr>
        </p:nvSpPr>
        <p:spPr>
          <a:xfrm>
            <a:off x="21381869" y="39672756"/>
            <a:ext cx="6811923" cy="2278904"/>
          </a:xfrm>
          <a:prstGeom prst="rect">
            <a:avLst/>
          </a:prstGeom>
        </p:spPr>
        <p:txBody>
          <a:bodyPr/>
          <a:lstStyle/>
          <a:p>
            <a:fld id="{63AE2FDC-9460-4D1B-9FA4-BF1ED592E9CB}" type="slidenum">
              <a:rPr lang="en-GB" smtClean="0"/>
              <a:t>‹#›</a:t>
            </a:fld>
            <a:endParaRPr lang="en-GB"/>
          </a:p>
        </p:txBody>
      </p:sp>
    </p:spTree>
    <p:extLst>
      <p:ext uri="{BB962C8B-B14F-4D97-AF65-F5344CB8AC3E}">
        <p14:creationId xmlns:p14="http://schemas.microsoft.com/office/powerpoint/2010/main" val="244715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flipV="1">
            <a:off x="1319026" y="39053799"/>
            <a:ext cx="2778141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userDrawn="1"/>
        </p:nvSpPr>
        <p:spPr>
          <a:xfrm>
            <a:off x="14188965" y="39222056"/>
            <a:ext cx="8808599" cy="3477875"/>
          </a:xfrm>
          <a:prstGeom prst="rect">
            <a:avLst/>
          </a:prstGeom>
          <a:noFill/>
          <a:ln>
            <a:solidFill>
              <a:srgbClr val="00B050"/>
            </a:solidFill>
          </a:ln>
        </p:spPr>
        <p:txBody>
          <a:bodyPr wrap="square" rtlCol="0">
            <a:spAutoFit/>
          </a:bodyPr>
          <a:lstStyle/>
          <a:p>
            <a:pPr algn="ctr"/>
            <a:r>
              <a:rPr lang="en-US" sz="4400" b="1" dirty="0" smtClean="0"/>
              <a:t>17</a:t>
            </a:r>
            <a:r>
              <a:rPr lang="en-US" sz="4400" b="1" baseline="30000" dirty="0" smtClean="0"/>
              <a:t>th</a:t>
            </a:r>
            <a:r>
              <a:rPr lang="en-US" sz="4400" b="1" dirty="0" smtClean="0"/>
              <a:t> African</a:t>
            </a:r>
            <a:r>
              <a:rPr lang="en-US" sz="4400" b="1" baseline="0" dirty="0" smtClean="0"/>
              <a:t> Association of Biological Nitrogen Fixation Conference, </a:t>
            </a:r>
          </a:p>
          <a:p>
            <a:pPr algn="ctr"/>
            <a:r>
              <a:rPr lang="en-US" sz="4400" b="1" baseline="0" dirty="0" smtClean="0"/>
              <a:t>17-21 October 2016, Gaborone International Convention Centre, Gaborone, Botswana</a:t>
            </a:r>
            <a:endParaRPr lang="en-GB" sz="4400" b="1" dirty="0"/>
          </a:p>
        </p:txBody>
      </p:sp>
      <p:sp>
        <p:nvSpPr>
          <p:cNvPr id="11" name="TextBox 10"/>
          <p:cNvSpPr txBox="1"/>
          <p:nvPr userDrawn="1"/>
        </p:nvSpPr>
        <p:spPr>
          <a:xfrm>
            <a:off x="23218282" y="39338992"/>
            <a:ext cx="5882153" cy="769441"/>
          </a:xfrm>
          <a:prstGeom prst="rect">
            <a:avLst/>
          </a:prstGeom>
          <a:noFill/>
          <a:ln>
            <a:solidFill>
              <a:schemeClr val="tx1"/>
            </a:solidFill>
          </a:ln>
        </p:spPr>
        <p:txBody>
          <a:bodyPr wrap="square" rtlCol="0">
            <a:spAutoFit/>
          </a:bodyPr>
          <a:lstStyle/>
          <a:p>
            <a:pPr algn="ctr"/>
            <a:r>
              <a:rPr lang="en-US" sz="4400" b="1" dirty="0" smtClean="0"/>
              <a:t>Hosted by</a:t>
            </a:r>
            <a:endParaRPr lang="en-GB" sz="4400" b="1" dirty="0"/>
          </a:p>
        </p:txBody>
      </p:sp>
      <p:pic>
        <p:nvPicPr>
          <p:cNvPr id="12" name="Picture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218282" y="40347907"/>
            <a:ext cx="5882154" cy="2109042"/>
          </a:xfrm>
          <a:prstGeom prst="rect">
            <a:avLst/>
          </a:prstGeom>
        </p:spPr>
      </p:pic>
    </p:spTree>
    <p:extLst>
      <p:ext uri="{BB962C8B-B14F-4D97-AF65-F5344CB8AC3E}">
        <p14:creationId xmlns:p14="http://schemas.microsoft.com/office/powerpoint/2010/main" val="1155946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213" y="2279650"/>
            <a:ext cx="26112787" cy="82724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2081213" y="11395075"/>
            <a:ext cx="26112787" cy="2715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2081213" y="39673213"/>
            <a:ext cx="6811962" cy="2278062"/>
          </a:xfrm>
          <a:prstGeom prst="rect">
            <a:avLst/>
          </a:prstGeom>
        </p:spPr>
        <p:txBody>
          <a:bodyPr vert="horz" lIns="91440" tIns="45720" rIns="91440" bIns="45720" rtlCol="0" anchor="ctr"/>
          <a:lstStyle>
            <a:lvl1pPr algn="l">
              <a:defRPr sz="1200">
                <a:solidFill>
                  <a:schemeClr val="tx1">
                    <a:tint val="75000"/>
                  </a:schemeClr>
                </a:solidFill>
              </a:defRPr>
            </a:lvl1pPr>
          </a:lstStyle>
          <a:p>
            <a:fld id="{A3640AA0-6127-4336-86DE-367CD6C71053}" type="datetimeFigureOut">
              <a:rPr lang="en-GB" smtClean="0"/>
              <a:t>13/10/2016</a:t>
            </a:fld>
            <a:endParaRPr lang="en-GB"/>
          </a:p>
        </p:txBody>
      </p:sp>
      <p:sp>
        <p:nvSpPr>
          <p:cNvPr id="5" name="Footer Placeholder 4"/>
          <p:cNvSpPr>
            <a:spLocks noGrp="1"/>
          </p:cNvSpPr>
          <p:nvPr>
            <p:ph type="ftr" sz="quarter" idx="3"/>
          </p:nvPr>
        </p:nvSpPr>
        <p:spPr>
          <a:xfrm>
            <a:off x="10028238" y="39673213"/>
            <a:ext cx="10218737" cy="22780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2038" y="39673213"/>
            <a:ext cx="6811962" cy="2278062"/>
          </a:xfrm>
          <a:prstGeom prst="rect">
            <a:avLst/>
          </a:prstGeom>
        </p:spPr>
        <p:txBody>
          <a:bodyPr vert="horz" lIns="91440" tIns="45720" rIns="91440" bIns="45720" rtlCol="0" anchor="ctr"/>
          <a:lstStyle>
            <a:lvl1pPr algn="r">
              <a:defRPr sz="1200">
                <a:solidFill>
                  <a:schemeClr val="tx1">
                    <a:tint val="75000"/>
                  </a:schemeClr>
                </a:solidFill>
              </a:defRPr>
            </a:lvl1pPr>
          </a:lstStyle>
          <a:p>
            <a:fld id="{34AABFA7-574B-4E12-9830-2892FC4929A0}" type="slidenum">
              <a:rPr lang="en-GB" smtClean="0"/>
              <a:t>‹#›</a:t>
            </a:fld>
            <a:endParaRPr lang="en-GB"/>
          </a:p>
        </p:txBody>
      </p:sp>
    </p:spTree>
    <p:extLst>
      <p:ext uri="{BB962C8B-B14F-4D97-AF65-F5344CB8AC3E}">
        <p14:creationId xmlns:p14="http://schemas.microsoft.com/office/powerpoint/2010/main" val="36507069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213" y="2279650"/>
            <a:ext cx="26112787" cy="82724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2081213" y="11395075"/>
            <a:ext cx="26112787" cy="2715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2081213" y="39673213"/>
            <a:ext cx="6811962" cy="2278062"/>
          </a:xfrm>
          <a:prstGeom prst="rect">
            <a:avLst/>
          </a:prstGeom>
        </p:spPr>
        <p:txBody>
          <a:bodyPr vert="horz" lIns="91440" tIns="45720" rIns="91440" bIns="45720" rtlCol="0" anchor="ctr"/>
          <a:lstStyle>
            <a:lvl1pPr algn="l">
              <a:defRPr sz="1200">
                <a:solidFill>
                  <a:schemeClr val="tx1">
                    <a:tint val="75000"/>
                  </a:schemeClr>
                </a:solidFill>
              </a:defRPr>
            </a:lvl1pPr>
          </a:lstStyle>
          <a:p>
            <a:fld id="{34AD4C25-96A9-427B-BC81-6BE9CA3F6FE1}" type="datetimeFigureOut">
              <a:rPr lang="en-GB" smtClean="0"/>
              <a:t>13/10/2016</a:t>
            </a:fld>
            <a:endParaRPr lang="en-GB"/>
          </a:p>
        </p:txBody>
      </p:sp>
      <p:sp>
        <p:nvSpPr>
          <p:cNvPr id="5" name="Footer Placeholder 4"/>
          <p:cNvSpPr>
            <a:spLocks noGrp="1"/>
          </p:cNvSpPr>
          <p:nvPr>
            <p:ph type="ftr" sz="quarter" idx="3"/>
          </p:nvPr>
        </p:nvSpPr>
        <p:spPr>
          <a:xfrm>
            <a:off x="10028238" y="39673213"/>
            <a:ext cx="10218737" cy="22780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382038" y="39673213"/>
            <a:ext cx="6811962" cy="2278062"/>
          </a:xfrm>
          <a:prstGeom prst="rect">
            <a:avLst/>
          </a:prstGeom>
        </p:spPr>
        <p:txBody>
          <a:bodyPr vert="horz" lIns="91440" tIns="45720" rIns="91440" bIns="45720" rtlCol="0" anchor="ctr"/>
          <a:lstStyle>
            <a:lvl1pPr algn="r">
              <a:defRPr sz="1200">
                <a:solidFill>
                  <a:schemeClr val="tx1">
                    <a:tint val="75000"/>
                  </a:schemeClr>
                </a:solidFill>
              </a:defRPr>
            </a:lvl1pPr>
          </a:lstStyle>
          <a:p>
            <a:fld id="{37F44E48-EA3B-4B50-A7C3-0499781F9DD7}" type="slidenum">
              <a:rPr lang="en-GB" smtClean="0"/>
              <a:t>‹#›</a:t>
            </a:fld>
            <a:endParaRPr lang="en-GB"/>
          </a:p>
        </p:txBody>
      </p:sp>
    </p:spTree>
    <p:extLst>
      <p:ext uri="{BB962C8B-B14F-4D97-AF65-F5344CB8AC3E}">
        <p14:creationId xmlns:p14="http://schemas.microsoft.com/office/powerpoint/2010/main" val="776993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360" y="172014"/>
            <a:ext cx="29846904" cy="401930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8800" b="1" dirty="0"/>
              <a:t>Physicochemical properties of indigenous oil seeds in Botswana</a:t>
            </a:r>
            <a:endParaRPr lang="en-ZA" sz="8800" dirty="0"/>
          </a:p>
        </p:txBody>
      </p:sp>
      <p:sp>
        <p:nvSpPr>
          <p:cNvPr id="6" name="Title Placeholder 1"/>
          <p:cNvSpPr txBox="1">
            <a:spLocks/>
          </p:cNvSpPr>
          <p:nvPr/>
        </p:nvSpPr>
        <p:spPr>
          <a:xfrm>
            <a:off x="1212291" y="837853"/>
            <a:ext cx="27781408" cy="3513435"/>
          </a:xfrm>
          <a:prstGeom prst="rect">
            <a:avLst/>
          </a:prstGeom>
        </p:spPr>
        <p:txBody>
          <a:bodyPr vert="horz" lIns="91440" tIns="45720" rIns="91440" bIns="45720" rtlCol="0" anchor="ctr">
            <a:noAutofit/>
          </a:bodyPr>
          <a:lstStyle>
            <a:lvl1pPr algn="l" defTabSz="3027487" rtl="0" eaLnBrk="1" latinLnBrk="0" hangingPunct="1">
              <a:lnSpc>
                <a:spcPct val="90000"/>
              </a:lnSpc>
              <a:spcBef>
                <a:spcPct val="0"/>
              </a:spcBef>
              <a:buNone/>
              <a:defRPr sz="14000" b="1" kern="1200" baseline="0">
                <a:ln>
                  <a:noFill/>
                </a:ln>
                <a:solidFill>
                  <a:schemeClr val="bg1"/>
                </a:solidFill>
                <a:latin typeface="+mj-lt"/>
                <a:ea typeface="+mj-ea"/>
                <a:cs typeface="+mj-cs"/>
              </a:defRPr>
            </a:lvl1pPr>
          </a:lstStyle>
          <a:p>
            <a:endParaRPr lang="en-US" dirty="0">
              <a:latin typeface="Garamond" panose="02020404030301010803" pitchFamily="18" charset="0"/>
            </a:endParaRPr>
          </a:p>
        </p:txBody>
      </p:sp>
      <p:sp>
        <p:nvSpPr>
          <p:cNvPr id="7" name="Date Placeholder 3"/>
          <p:cNvSpPr txBox="1">
            <a:spLocks/>
          </p:cNvSpPr>
          <p:nvPr/>
        </p:nvSpPr>
        <p:spPr>
          <a:xfrm>
            <a:off x="5596674" y="5642820"/>
            <a:ext cx="23597380" cy="1750656"/>
          </a:xfrm>
          <a:prstGeom prst="rect">
            <a:avLst/>
          </a:prstGeom>
        </p:spPr>
        <p:txBody>
          <a:bodyPr vert="horz" lIns="91440" tIns="45720" rIns="91440" bIns="45720" rtlCol="0" anchor="ctr"/>
          <a:lstStyle>
            <a:defPPr>
              <a:defRPr lang="en-US"/>
            </a:defPPr>
            <a:lvl1pPr marL="0" algn="l" defTabSz="4175882" rtl="0" eaLnBrk="1" latinLnBrk="0" hangingPunct="1">
              <a:defRPr sz="4400" kern="1200">
                <a:solidFill>
                  <a:schemeClr val="bg1"/>
                </a:solidFill>
                <a:latin typeface="+mn-lt"/>
                <a:ea typeface="+mn-ea"/>
                <a:cs typeface="+mn-cs"/>
              </a:defRPr>
            </a:lvl1pPr>
            <a:lvl2pPr marL="2087941" algn="l" defTabSz="4175882" rtl="0" eaLnBrk="1" latinLnBrk="0" hangingPunct="1">
              <a:defRPr sz="8220" kern="1200">
                <a:solidFill>
                  <a:schemeClr val="tx1"/>
                </a:solidFill>
                <a:latin typeface="+mn-lt"/>
                <a:ea typeface="+mn-ea"/>
                <a:cs typeface="+mn-cs"/>
              </a:defRPr>
            </a:lvl2pPr>
            <a:lvl3pPr marL="4175882" algn="l" defTabSz="4175882" rtl="0" eaLnBrk="1" latinLnBrk="0" hangingPunct="1">
              <a:defRPr sz="8220" kern="1200">
                <a:solidFill>
                  <a:schemeClr val="tx1"/>
                </a:solidFill>
                <a:latin typeface="+mn-lt"/>
                <a:ea typeface="+mn-ea"/>
                <a:cs typeface="+mn-cs"/>
              </a:defRPr>
            </a:lvl3pPr>
            <a:lvl4pPr marL="6263823" algn="l" defTabSz="4175882" rtl="0" eaLnBrk="1" latinLnBrk="0" hangingPunct="1">
              <a:defRPr sz="8220" kern="1200">
                <a:solidFill>
                  <a:schemeClr val="tx1"/>
                </a:solidFill>
                <a:latin typeface="+mn-lt"/>
                <a:ea typeface="+mn-ea"/>
                <a:cs typeface="+mn-cs"/>
              </a:defRPr>
            </a:lvl4pPr>
            <a:lvl5pPr marL="8351764" algn="l" defTabSz="4175882" rtl="0" eaLnBrk="1" latinLnBrk="0" hangingPunct="1">
              <a:defRPr sz="8220" kern="1200">
                <a:solidFill>
                  <a:schemeClr val="tx1"/>
                </a:solidFill>
                <a:latin typeface="+mn-lt"/>
                <a:ea typeface="+mn-ea"/>
                <a:cs typeface="+mn-cs"/>
              </a:defRPr>
            </a:lvl5pPr>
            <a:lvl6pPr marL="10439705" algn="l" defTabSz="4175882" rtl="0" eaLnBrk="1" latinLnBrk="0" hangingPunct="1">
              <a:defRPr sz="8220" kern="1200">
                <a:solidFill>
                  <a:schemeClr val="tx1"/>
                </a:solidFill>
                <a:latin typeface="+mn-lt"/>
                <a:ea typeface="+mn-ea"/>
                <a:cs typeface="+mn-cs"/>
              </a:defRPr>
            </a:lvl6pPr>
            <a:lvl7pPr marL="12527646" algn="l" defTabSz="4175882" rtl="0" eaLnBrk="1" latinLnBrk="0" hangingPunct="1">
              <a:defRPr sz="8220" kern="1200">
                <a:solidFill>
                  <a:schemeClr val="tx1"/>
                </a:solidFill>
                <a:latin typeface="+mn-lt"/>
                <a:ea typeface="+mn-ea"/>
                <a:cs typeface="+mn-cs"/>
              </a:defRPr>
            </a:lvl7pPr>
            <a:lvl8pPr marL="14615587" algn="l" defTabSz="4175882" rtl="0" eaLnBrk="1" latinLnBrk="0" hangingPunct="1">
              <a:defRPr sz="8220" kern="1200">
                <a:solidFill>
                  <a:schemeClr val="tx1"/>
                </a:solidFill>
                <a:latin typeface="+mn-lt"/>
                <a:ea typeface="+mn-ea"/>
                <a:cs typeface="+mn-cs"/>
              </a:defRPr>
            </a:lvl8pPr>
            <a:lvl9pPr marL="16703528" algn="l" defTabSz="4175882" rtl="0" eaLnBrk="1" latinLnBrk="0" hangingPunct="1">
              <a:defRPr sz="8220" kern="1200">
                <a:solidFill>
                  <a:schemeClr val="tx1"/>
                </a:solidFill>
                <a:latin typeface="+mn-lt"/>
                <a:ea typeface="+mn-ea"/>
                <a:cs typeface="+mn-cs"/>
              </a:defRPr>
            </a:lvl9pPr>
          </a:lstStyle>
          <a:p>
            <a:r>
              <a:rPr lang="en-US" sz="4000" b="1" dirty="0" smtClean="0">
                <a:solidFill>
                  <a:schemeClr val="tx1"/>
                </a:solidFill>
                <a:latin typeface="Times New Roman" panose="02020603050405020304" pitchFamily="18" charset="0"/>
                <a:cs typeface="Times New Roman" panose="02020603050405020304" pitchFamily="18" charset="0"/>
              </a:rPr>
              <a:t>O.K Matenanga</a:t>
            </a:r>
            <a:r>
              <a:rPr lang="en-US" sz="4000" b="1" baseline="30000" dirty="0" smtClean="0">
                <a:solidFill>
                  <a:schemeClr val="tx1"/>
                </a:solidFill>
                <a:latin typeface="Times New Roman" panose="02020603050405020304" pitchFamily="18" charset="0"/>
                <a:cs typeface="Times New Roman" panose="02020603050405020304" pitchFamily="18" charset="0"/>
              </a:rPr>
              <a:t>1</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dirty="0" smtClean="0">
                <a:solidFill>
                  <a:schemeClr val="tx1"/>
                </a:solidFill>
                <a:latin typeface="Times New Roman" panose="02020603050405020304" pitchFamily="18" charset="0"/>
                <a:cs typeface="Times New Roman" panose="02020603050405020304" pitchFamily="18" charset="0"/>
              </a:rPr>
              <a:t>E.M.O Yeboah</a:t>
            </a:r>
            <a:r>
              <a:rPr lang="en-US" sz="4000" baseline="30000" dirty="0" smtClean="0">
                <a:solidFill>
                  <a:schemeClr val="tx1"/>
                </a:solidFill>
                <a:latin typeface="Times New Roman" panose="02020603050405020304" pitchFamily="18" charset="0"/>
                <a:cs typeface="Times New Roman" panose="02020603050405020304" pitchFamily="18" charset="0"/>
              </a:rPr>
              <a:t>2 </a:t>
            </a:r>
            <a:r>
              <a:rPr lang="en-US" sz="4000" dirty="0">
                <a:solidFill>
                  <a:schemeClr val="tx1"/>
                </a:solidFill>
                <a:latin typeface="Times New Roman" panose="02020603050405020304" pitchFamily="18" charset="0"/>
                <a:cs typeface="Times New Roman" panose="02020603050405020304" pitchFamily="18" charset="0"/>
              </a:rPr>
              <a:t>,</a:t>
            </a:r>
            <a:r>
              <a:rPr lang="en-US" sz="4000" dirty="0" smtClean="0">
                <a:solidFill>
                  <a:schemeClr val="tx1"/>
                </a:solidFill>
                <a:latin typeface="Times New Roman" panose="02020603050405020304" pitchFamily="18" charset="0"/>
                <a:cs typeface="Times New Roman" panose="02020603050405020304" pitchFamily="18" charset="0"/>
              </a:rPr>
              <a:t> R.I Kobue- Lekalake</a:t>
            </a:r>
            <a:r>
              <a:rPr lang="en-US" sz="4000" baseline="30000" dirty="0" smtClean="0">
                <a:solidFill>
                  <a:schemeClr val="tx1"/>
                </a:solidFill>
                <a:latin typeface="Times New Roman" panose="02020603050405020304" pitchFamily="18" charset="0"/>
                <a:cs typeface="Times New Roman" panose="02020603050405020304" pitchFamily="18" charset="0"/>
              </a:rPr>
              <a:t>1</a:t>
            </a:r>
            <a:r>
              <a:rPr lang="en-US" sz="4000" dirty="0" smtClean="0">
                <a:solidFill>
                  <a:schemeClr val="tx1"/>
                </a:solidFill>
                <a:latin typeface="Times New Roman" panose="02020603050405020304" pitchFamily="18" charset="0"/>
                <a:cs typeface="Times New Roman" panose="02020603050405020304" pitchFamily="18" charset="0"/>
              </a:rPr>
              <a:t> and E Murithii</a:t>
            </a:r>
            <a:r>
              <a:rPr lang="en-US" sz="4000" baseline="30000" dirty="0">
                <a:solidFill>
                  <a:schemeClr val="tx1"/>
                </a:solidFill>
                <a:latin typeface="Times New Roman" panose="02020603050405020304" pitchFamily="18" charset="0"/>
                <a:cs typeface="Times New Roman" panose="02020603050405020304" pitchFamily="18" charset="0"/>
              </a:rPr>
              <a:t>1</a:t>
            </a:r>
            <a:r>
              <a:rPr lang="en-US" sz="4800" baseline="30000" dirty="0" smtClean="0">
                <a:solidFill>
                  <a:schemeClr val="tx1"/>
                </a:solidFill>
                <a:latin typeface="Times New Roman" panose="02020603050405020304" pitchFamily="18" charset="0"/>
                <a:cs typeface="Times New Roman" panose="02020603050405020304" pitchFamily="18" charset="0"/>
              </a:rPr>
              <a:t>.</a:t>
            </a:r>
            <a:endParaRPr lang="en-US" sz="4800" dirty="0">
              <a:solidFill>
                <a:schemeClr val="tx1"/>
              </a:solidFill>
              <a:latin typeface="Times New Roman" panose="02020603050405020304" pitchFamily="18" charset="0"/>
              <a:cs typeface="Times New Roman" panose="02020603050405020304" pitchFamily="18" charset="0"/>
            </a:endParaRPr>
          </a:p>
          <a:p>
            <a:endParaRPr lang="en-US" sz="4800" dirty="0" smtClean="0">
              <a:solidFill>
                <a:schemeClr val="tx1"/>
              </a:solidFill>
              <a:latin typeface="Times New Roman" panose="02020603050405020304" pitchFamily="18" charset="0"/>
              <a:cs typeface="Times New Roman" panose="02020603050405020304" pitchFamily="18" charset="0"/>
            </a:endParaRPr>
          </a:p>
          <a:p>
            <a:r>
              <a:rPr lang="en-US" sz="4000" dirty="0" smtClean="0">
                <a:solidFill>
                  <a:schemeClr val="tx1"/>
                </a:solidFill>
                <a:latin typeface="Times New Roman" panose="02020603050405020304" pitchFamily="18" charset="0"/>
                <a:cs typeface="Times New Roman" panose="02020603050405020304" pitchFamily="18" charset="0"/>
              </a:rPr>
              <a:t>1.Botswana University of Agriculture and Natural Resources P/Bag 0027 Gaborone Botswana</a:t>
            </a:r>
          </a:p>
          <a:p>
            <a:r>
              <a:rPr lang="en-US" sz="4000" dirty="0" smtClean="0">
                <a:solidFill>
                  <a:schemeClr val="tx1"/>
                </a:solidFill>
                <a:latin typeface="Times New Roman" panose="02020603050405020304" pitchFamily="18" charset="0"/>
                <a:cs typeface="Times New Roman" panose="02020603050405020304" pitchFamily="18" charset="0"/>
              </a:rPr>
              <a:t>2.University of Botswana P/Bag 0022 Gaborone Botswana</a:t>
            </a:r>
          </a:p>
        </p:txBody>
      </p:sp>
      <p:sp>
        <p:nvSpPr>
          <p:cNvPr id="8" name="Text Placeholder 2"/>
          <p:cNvSpPr txBox="1">
            <a:spLocks/>
          </p:cNvSpPr>
          <p:nvPr/>
        </p:nvSpPr>
        <p:spPr>
          <a:xfrm>
            <a:off x="781899" y="9967328"/>
            <a:ext cx="13403179" cy="12834127"/>
          </a:xfrm>
          <a:prstGeom prst="rect">
            <a:avLst/>
          </a:prstGeom>
        </p:spPr>
        <p:txBody>
          <a:bodyPr vert="horz" lIns="91440" tIns="45720" rIns="91440" bIns="45720" numCol="1" rtlCol="0">
            <a:normAutofit/>
          </a:bodyPr>
          <a:lstStyle>
            <a:lvl1pPr marL="0" indent="0" algn="l" defTabSz="3027487" rtl="0" eaLnBrk="1" latinLnBrk="0" hangingPunct="1">
              <a:lnSpc>
                <a:spcPct val="90000"/>
              </a:lnSpc>
              <a:spcBef>
                <a:spcPts val="3311"/>
              </a:spcBef>
              <a:buFont typeface="Arial" panose="020B0604020202020204" pitchFamily="34" charset="0"/>
              <a:buNone/>
              <a:defRPr sz="4400" kern="1200" baseline="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endParaRPr lang="en-US" sz="4000" dirty="0" smtClean="0"/>
          </a:p>
        </p:txBody>
      </p:sp>
      <p:sp>
        <p:nvSpPr>
          <p:cNvPr id="9" name="Footer Placeholder 4"/>
          <p:cNvSpPr txBox="1">
            <a:spLocks/>
          </p:cNvSpPr>
          <p:nvPr/>
        </p:nvSpPr>
        <p:spPr>
          <a:xfrm>
            <a:off x="400578" y="23917450"/>
            <a:ext cx="14321628" cy="15313969"/>
          </a:xfrm>
          <a:prstGeom prst="rect">
            <a:avLst/>
          </a:prstGeom>
        </p:spPr>
        <p:txBody>
          <a:bodyPr vert="horz" lIns="91440" tIns="45720" rIns="91440" bIns="45720" numCol="1" rtlCol="0" anchor="t"/>
          <a:lstStyle>
            <a:defPPr>
              <a:defRPr lang="en-US"/>
            </a:defPPr>
            <a:lvl1pPr marL="0" algn="ctr" defTabSz="4175882" rtl="0" eaLnBrk="1" latinLnBrk="0" hangingPunct="1">
              <a:defRPr sz="3973" kern="1200">
                <a:solidFill>
                  <a:schemeClr val="tx1"/>
                </a:solidFill>
                <a:latin typeface="+mn-lt"/>
                <a:ea typeface="+mn-ea"/>
                <a:cs typeface="+mn-cs"/>
              </a:defRPr>
            </a:lvl1pPr>
            <a:lvl2pPr marL="2087941" algn="l" defTabSz="4175882" rtl="0" eaLnBrk="1" latinLnBrk="0" hangingPunct="1">
              <a:defRPr sz="8220" kern="1200">
                <a:solidFill>
                  <a:schemeClr val="tx1"/>
                </a:solidFill>
                <a:latin typeface="+mn-lt"/>
                <a:ea typeface="+mn-ea"/>
                <a:cs typeface="+mn-cs"/>
              </a:defRPr>
            </a:lvl2pPr>
            <a:lvl3pPr marL="4175882" algn="l" defTabSz="4175882" rtl="0" eaLnBrk="1" latinLnBrk="0" hangingPunct="1">
              <a:defRPr sz="8220" kern="1200">
                <a:solidFill>
                  <a:schemeClr val="tx1"/>
                </a:solidFill>
                <a:latin typeface="+mn-lt"/>
                <a:ea typeface="+mn-ea"/>
                <a:cs typeface="+mn-cs"/>
              </a:defRPr>
            </a:lvl3pPr>
            <a:lvl4pPr marL="6263823" algn="l" defTabSz="4175882" rtl="0" eaLnBrk="1" latinLnBrk="0" hangingPunct="1">
              <a:defRPr sz="8220" kern="1200">
                <a:solidFill>
                  <a:schemeClr val="tx1"/>
                </a:solidFill>
                <a:latin typeface="+mn-lt"/>
                <a:ea typeface="+mn-ea"/>
                <a:cs typeface="+mn-cs"/>
              </a:defRPr>
            </a:lvl4pPr>
            <a:lvl5pPr marL="8351764" algn="l" defTabSz="4175882" rtl="0" eaLnBrk="1" latinLnBrk="0" hangingPunct="1">
              <a:defRPr sz="8220" kern="1200">
                <a:solidFill>
                  <a:schemeClr val="tx1"/>
                </a:solidFill>
                <a:latin typeface="+mn-lt"/>
                <a:ea typeface="+mn-ea"/>
                <a:cs typeface="+mn-cs"/>
              </a:defRPr>
            </a:lvl5pPr>
            <a:lvl6pPr marL="10439705" algn="l" defTabSz="4175882" rtl="0" eaLnBrk="1" latinLnBrk="0" hangingPunct="1">
              <a:defRPr sz="8220" kern="1200">
                <a:solidFill>
                  <a:schemeClr val="tx1"/>
                </a:solidFill>
                <a:latin typeface="+mn-lt"/>
                <a:ea typeface="+mn-ea"/>
                <a:cs typeface="+mn-cs"/>
              </a:defRPr>
            </a:lvl6pPr>
            <a:lvl7pPr marL="12527646" algn="l" defTabSz="4175882" rtl="0" eaLnBrk="1" latinLnBrk="0" hangingPunct="1">
              <a:defRPr sz="8220" kern="1200">
                <a:solidFill>
                  <a:schemeClr val="tx1"/>
                </a:solidFill>
                <a:latin typeface="+mn-lt"/>
                <a:ea typeface="+mn-ea"/>
                <a:cs typeface="+mn-cs"/>
              </a:defRPr>
            </a:lvl7pPr>
            <a:lvl8pPr marL="14615587" algn="l" defTabSz="4175882" rtl="0" eaLnBrk="1" latinLnBrk="0" hangingPunct="1">
              <a:defRPr sz="8220" kern="1200">
                <a:solidFill>
                  <a:schemeClr val="tx1"/>
                </a:solidFill>
                <a:latin typeface="+mn-lt"/>
                <a:ea typeface="+mn-ea"/>
                <a:cs typeface="+mn-cs"/>
              </a:defRPr>
            </a:lvl8pPr>
            <a:lvl9pPr marL="16703528" algn="l" defTabSz="4175882" rtl="0" eaLnBrk="1" latinLnBrk="0" hangingPunct="1">
              <a:defRPr sz="8220" kern="1200">
                <a:solidFill>
                  <a:schemeClr val="tx1"/>
                </a:solidFill>
                <a:latin typeface="+mn-lt"/>
                <a:ea typeface="+mn-ea"/>
                <a:cs typeface="+mn-cs"/>
              </a:defRPr>
            </a:lvl9pPr>
          </a:lstStyle>
          <a:p>
            <a:pPr algn="l"/>
            <a:endParaRPr lang="en-US" sz="4000" dirty="0" smtClean="0"/>
          </a:p>
        </p:txBody>
      </p:sp>
      <p:sp>
        <p:nvSpPr>
          <p:cNvPr id="14" name="TextBox 13"/>
          <p:cNvSpPr txBox="1"/>
          <p:nvPr/>
        </p:nvSpPr>
        <p:spPr>
          <a:xfrm>
            <a:off x="481459" y="40146495"/>
            <a:ext cx="5894574" cy="1754326"/>
          </a:xfrm>
          <a:prstGeom prst="rect">
            <a:avLst/>
          </a:prstGeom>
          <a:noFill/>
        </p:spPr>
        <p:txBody>
          <a:bodyPr wrap="square" rtlCol="0">
            <a:spAutoFit/>
          </a:bodyPr>
          <a:lstStyle/>
          <a:p>
            <a:r>
              <a:rPr lang="en-GB" sz="3600" b="1" dirty="0" smtClean="0">
                <a:latin typeface="Times New Roman" panose="02020603050405020304" pitchFamily="18" charset="0"/>
                <a:cs typeface="Times New Roman" panose="02020603050405020304" pitchFamily="18" charset="0"/>
              </a:rPr>
              <a:t>Contact:  O.K Matenanga</a:t>
            </a:r>
            <a:endParaRPr lang="en-GB" sz="3600" b="1" dirty="0">
              <a:latin typeface="Times New Roman" panose="02020603050405020304" pitchFamily="18" charset="0"/>
              <a:cs typeface="Times New Roman" panose="02020603050405020304" pitchFamily="18" charset="0"/>
            </a:endParaRPr>
          </a:p>
          <a:p>
            <a:r>
              <a:rPr lang="en-GB" sz="3600" b="1" dirty="0" smtClean="0">
                <a:latin typeface="Times New Roman" panose="02020603050405020304" pitchFamily="18" charset="0"/>
                <a:cs typeface="Times New Roman" panose="02020603050405020304" pitchFamily="18" charset="0"/>
              </a:rPr>
              <a:t>Email:</a:t>
            </a:r>
            <a:r>
              <a:rPr lang="en-ZA" sz="3600" dirty="0">
                <a:latin typeface="Times New Roman" panose="02020603050405020304" pitchFamily="18" charset="0"/>
                <a:cs typeface="Times New Roman" panose="02020603050405020304" pitchFamily="18" charset="0"/>
              </a:rPr>
              <a:t>matenangakeo@gmail.com </a:t>
            </a:r>
            <a:r>
              <a:rPr lang="en-GB" sz="3600" b="1" dirty="0" smtClean="0">
                <a:latin typeface="Times New Roman" panose="02020603050405020304" pitchFamily="18" charset="0"/>
                <a:cs typeface="Times New Roman" panose="02020603050405020304" pitchFamily="18" charset="0"/>
              </a:rPr>
              <a:t> </a:t>
            </a:r>
            <a:endParaRPr lang="en-GB" sz="3600" dirty="0" smtClean="0">
              <a:latin typeface="Times New Roman" panose="02020603050405020304" pitchFamily="18" charset="0"/>
              <a:cs typeface="Times New Roman" panose="02020603050405020304" pitchFamily="18" charset="0"/>
            </a:endParaRPr>
          </a:p>
        </p:txBody>
      </p:sp>
      <p:sp>
        <p:nvSpPr>
          <p:cNvPr id="15" name="Footer Placeholder 4"/>
          <p:cNvSpPr txBox="1">
            <a:spLocks/>
          </p:cNvSpPr>
          <p:nvPr/>
        </p:nvSpPr>
        <p:spPr>
          <a:xfrm>
            <a:off x="15590519" y="9506039"/>
            <a:ext cx="13403179" cy="19666804"/>
          </a:xfrm>
          <a:prstGeom prst="rect">
            <a:avLst/>
          </a:prstGeom>
        </p:spPr>
        <p:txBody>
          <a:bodyPr vert="horz" lIns="91440" tIns="45720" rIns="91440" bIns="45720" numCol="1" rtlCol="0" anchor="t"/>
          <a:lstStyle>
            <a:defPPr>
              <a:defRPr lang="en-US"/>
            </a:defPPr>
            <a:lvl1pPr marL="0" algn="ctr" defTabSz="4175882" rtl="0" eaLnBrk="1" latinLnBrk="0" hangingPunct="1">
              <a:defRPr sz="3973" kern="1200">
                <a:solidFill>
                  <a:schemeClr val="tx1"/>
                </a:solidFill>
                <a:latin typeface="+mn-lt"/>
                <a:ea typeface="+mn-ea"/>
                <a:cs typeface="+mn-cs"/>
              </a:defRPr>
            </a:lvl1pPr>
            <a:lvl2pPr marL="2087941" algn="l" defTabSz="4175882" rtl="0" eaLnBrk="1" latinLnBrk="0" hangingPunct="1">
              <a:defRPr sz="8220" kern="1200">
                <a:solidFill>
                  <a:schemeClr val="tx1"/>
                </a:solidFill>
                <a:latin typeface="+mn-lt"/>
                <a:ea typeface="+mn-ea"/>
                <a:cs typeface="+mn-cs"/>
              </a:defRPr>
            </a:lvl2pPr>
            <a:lvl3pPr marL="4175882" algn="l" defTabSz="4175882" rtl="0" eaLnBrk="1" latinLnBrk="0" hangingPunct="1">
              <a:defRPr sz="8220" kern="1200">
                <a:solidFill>
                  <a:schemeClr val="tx1"/>
                </a:solidFill>
                <a:latin typeface="+mn-lt"/>
                <a:ea typeface="+mn-ea"/>
                <a:cs typeface="+mn-cs"/>
              </a:defRPr>
            </a:lvl3pPr>
            <a:lvl4pPr marL="6263823" algn="l" defTabSz="4175882" rtl="0" eaLnBrk="1" latinLnBrk="0" hangingPunct="1">
              <a:defRPr sz="8220" kern="1200">
                <a:solidFill>
                  <a:schemeClr val="tx1"/>
                </a:solidFill>
                <a:latin typeface="+mn-lt"/>
                <a:ea typeface="+mn-ea"/>
                <a:cs typeface="+mn-cs"/>
              </a:defRPr>
            </a:lvl4pPr>
            <a:lvl5pPr marL="8351764" algn="l" defTabSz="4175882" rtl="0" eaLnBrk="1" latinLnBrk="0" hangingPunct="1">
              <a:defRPr sz="8220" kern="1200">
                <a:solidFill>
                  <a:schemeClr val="tx1"/>
                </a:solidFill>
                <a:latin typeface="+mn-lt"/>
                <a:ea typeface="+mn-ea"/>
                <a:cs typeface="+mn-cs"/>
              </a:defRPr>
            </a:lvl5pPr>
            <a:lvl6pPr marL="10439705" algn="l" defTabSz="4175882" rtl="0" eaLnBrk="1" latinLnBrk="0" hangingPunct="1">
              <a:defRPr sz="8220" kern="1200">
                <a:solidFill>
                  <a:schemeClr val="tx1"/>
                </a:solidFill>
                <a:latin typeface="+mn-lt"/>
                <a:ea typeface="+mn-ea"/>
                <a:cs typeface="+mn-cs"/>
              </a:defRPr>
            </a:lvl6pPr>
            <a:lvl7pPr marL="12527646" algn="l" defTabSz="4175882" rtl="0" eaLnBrk="1" latinLnBrk="0" hangingPunct="1">
              <a:defRPr sz="8220" kern="1200">
                <a:solidFill>
                  <a:schemeClr val="tx1"/>
                </a:solidFill>
                <a:latin typeface="+mn-lt"/>
                <a:ea typeface="+mn-ea"/>
                <a:cs typeface="+mn-cs"/>
              </a:defRPr>
            </a:lvl7pPr>
            <a:lvl8pPr marL="14615587" algn="l" defTabSz="4175882" rtl="0" eaLnBrk="1" latinLnBrk="0" hangingPunct="1">
              <a:defRPr sz="8220" kern="1200">
                <a:solidFill>
                  <a:schemeClr val="tx1"/>
                </a:solidFill>
                <a:latin typeface="+mn-lt"/>
                <a:ea typeface="+mn-ea"/>
                <a:cs typeface="+mn-cs"/>
              </a:defRPr>
            </a:lvl8pPr>
            <a:lvl9pPr marL="16703528" algn="l" defTabSz="4175882" rtl="0" eaLnBrk="1" latinLnBrk="0" hangingPunct="1">
              <a:defRPr sz="8220" kern="1200">
                <a:solidFill>
                  <a:schemeClr val="tx1"/>
                </a:solidFill>
                <a:latin typeface="+mn-lt"/>
                <a:ea typeface="+mn-ea"/>
                <a:cs typeface="+mn-cs"/>
              </a:defRPr>
            </a:lvl9pPr>
          </a:lstStyle>
          <a:p>
            <a:pPr algn="l">
              <a:defRPr/>
            </a:pPr>
            <a:endParaRPr lang="en-GB" sz="4000" dirty="0"/>
          </a:p>
        </p:txBody>
      </p:sp>
      <p:sp>
        <p:nvSpPr>
          <p:cNvPr id="16" name="Slide Number Placeholder 5"/>
          <p:cNvSpPr txBox="1">
            <a:spLocks/>
          </p:cNvSpPr>
          <p:nvPr/>
        </p:nvSpPr>
        <p:spPr>
          <a:xfrm>
            <a:off x="15481222" y="30705961"/>
            <a:ext cx="13586793" cy="8525458"/>
          </a:xfrm>
          <a:prstGeom prst="rect">
            <a:avLst/>
          </a:prstGeom>
        </p:spPr>
        <p:txBody>
          <a:bodyPr vert="horz" lIns="91440" tIns="45720" rIns="91440" bIns="45720" rtlCol="0" anchor="t"/>
          <a:lstStyle>
            <a:defPPr>
              <a:defRPr lang="en-US"/>
            </a:defPPr>
            <a:lvl1pPr marL="0" algn="l" defTabSz="4175882" rtl="0" eaLnBrk="1" latinLnBrk="0" hangingPunct="1">
              <a:defRPr sz="3973" kern="1200">
                <a:solidFill>
                  <a:schemeClr val="tx1"/>
                </a:solidFill>
                <a:latin typeface="+mn-lt"/>
                <a:ea typeface="+mn-ea"/>
                <a:cs typeface="+mn-cs"/>
              </a:defRPr>
            </a:lvl1pPr>
            <a:lvl2pPr marL="2087941" algn="l" defTabSz="4175882" rtl="0" eaLnBrk="1" latinLnBrk="0" hangingPunct="1">
              <a:defRPr sz="8220" kern="1200">
                <a:solidFill>
                  <a:schemeClr val="tx1"/>
                </a:solidFill>
                <a:latin typeface="+mn-lt"/>
                <a:ea typeface="+mn-ea"/>
                <a:cs typeface="+mn-cs"/>
              </a:defRPr>
            </a:lvl2pPr>
            <a:lvl3pPr marL="4175882" algn="l" defTabSz="4175882" rtl="0" eaLnBrk="1" latinLnBrk="0" hangingPunct="1">
              <a:defRPr sz="8220" kern="1200">
                <a:solidFill>
                  <a:schemeClr val="tx1"/>
                </a:solidFill>
                <a:latin typeface="+mn-lt"/>
                <a:ea typeface="+mn-ea"/>
                <a:cs typeface="+mn-cs"/>
              </a:defRPr>
            </a:lvl3pPr>
            <a:lvl4pPr marL="6263823" algn="l" defTabSz="4175882" rtl="0" eaLnBrk="1" latinLnBrk="0" hangingPunct="1">
              <a:defRPr sz="8220" kern="1200">
                <a:solidFill>
                  <a:schemeClr val="tx1"/>
                </a:solidFill>
                <a:latin typeface="+mn-lt"/>
                <a:ea typeface="+mn-ea"/>
                <a:cs typeface="+mn-cs"/>
              </a:defRPr>
            </a:lvl4pPr>
            <a:lvl5pPr marL="8351764" algn="l" defTabSz="4175882" rtl="0" eaLnBrk="1" latinLnBrk="0" hangingPunct="1">
              <a:defRPr sz="8220" kern="1200">
                <a:solidFill>
                  <a:schemeClr val="tx1"/>
                </a:solidFill>
                <a:latin typeface="+mn-lt"/>
                <a:ea typeface="+mn-ea"/>
                <a:cs typeface="+mn-cs"/>
              </a:defRPr>
            </a:lvl5pPr>
            <a:lvl6pPr marL="10439705" algn="l" defTabSz="4175882" rtl="0" eaLnBrk="1" latinLnBrk="0" hangingPunct="1">
              <a:defRPr sz="8220" kern="1200">
                <a:solidFill>
                  <a:schemeClr val="tx1"/>
                </a:solidFill>
                <a:latin typeface="+mn-lt"/>
                <a:ea typeface="+mn-ea"/>
                <a:cs typeface="+mn-cs"/>
              </a:defRPr>
            </a:lvl6pPr>
            <a:lvl7pPr marL="12527646" algn="l" defTabSz="4175882" rtl="0" eaLnBrk="1" latinLnBrk="0" hangingPunct="1">
              <a:defRPr sz="8220" kern="1200">
                <a:solidFill>
                  <a:schemeClr val="tx1"/>
                </a:solidFill>
                <a:latin typeface="+mn-lt"/>
                <a:ea typeface="+mn-ea"/>
                <a:cs typeface="+mn-cs"/>
              </a:defRPr>
            </a:lvl7pPr>
            <a:lvl8pPr marL="14615587" algn="l" defTabSz="4175882" rtl="0" eaLnBrk="1" latinLnBrk="0" hangingPunct="1">
              <a:defRPr sz="8220" kern="1200">
                <a:solidFill>
                  <a:schemeClr val="tx1"/>
                </a:solidFill>
                <a:latin typeface="+mn-lt"/>
                <a:ea typeface="+mn-ea"/>
                <a:cs typeface="+mn-cs"/>
              </a:defRPr>
            </a:lvl8pPr>
            <a:lvl9pPr marL="16703528" algn="l" defTabSz="4175882" rtl="0" eaLnBrk="1" latinLnBrk="0" hangingPunct="1">
              <a:defRPr sz="8220" kern="1200">
                <a:solidFill>
                  <a:schemeClr val="tx1"/>
                </a:solidFill>
                <a:latin typeface="+mn-lt"/>
                <a:ea typeface="+mn-ea"/>
                <a:cs typeface="+mn-cs"/>
              </a:defRPr>
            </a:lvl9pPr>
          </a:lstStyle>
          <a:p>
            <a:endParaRPr lang="en-ZA" sz="3200" dirty="0" smtClean="0">
              <a:latin typeface="Times New Roman" panose="02020603050405020304" pitchFamily="18" charset="0"/>
              <a:cs typeface="Times New Roman" panose="02020603050405020304" pitchFamily="18" charset="0"/>
            </a:endParaRPr>
          </a:p>
          <a:p>
            <a:endParaRPr lang="en-ZA" sz="3200" dirty="0">
              <a:latin typeface="Times New Roman" panose="02020603050405020304" pitchFamily="18" charset="0"/>
              <a:cs typeface="Times New Roman" panose="02020603050405020304" pitchFamily="18" charset="0"/>
            </a:endParaRPr>
          </a:p>
          <a:p>
            <a:r>
              <a:rPr lang="en-ZA" sz="3200" dirty="0" smtClean="0">
                <a:latin typeface="Times New Roman" panose="02020603050405020304" pitchFamily="18" charset="0"/>
                <a:cs typeface="Times New Roman" panose="02020603050405020304" pitchFamily="18" charset="0"/>
              </a:rPr>
              <a:t>Generally </a:t>
            </a:r>
            <a:r>
              <a:rPr lang="en-ZA" sz="3200" dirty="0">
                <a:latin typeface="Times New Roman" panose="02020603050405020304" pitchFamily="18" charset="0"/>
                <a:cs typeface="Times New Roman" panose="02020603050405020304" pitchFamily="18" charset="0"/>
              </a:rPr>
              <a:t>the oils under study compare very well in terms of quality with oil bearing plants such as Shea, Soya, olive and palm, therefore can be used as edible oils and for industrial purposes</a:t>
            </a:r>
            <a:r>
              <a:rPr lang="en-ZA" sz="3200" dirty="0" smtClean="0">
                <a:latin typeface="Times New Roman" panose="02020603050405020304" pitchFamily="18" charset="0"/>
                <a:cs typeface="Times New Roman" panose="02020603050405020304" pitchFamily="18" charset="0"/>
              </a:rPr>
              <a:t>.</a:t>
            </a:r>
          </a:p>
          <a:p>
            <a:r>
              <a:rPr lang="en-ZA" sz="3200" dirty="0" smtClean="0">
                <a:latin typeface="Times New Roman" panose="02020603050405020304" pitchFamily="18" charset="0"/>
                <a:cs typeface="Times New Roman" panose="02020603050405020304" pitchFamily="18" charset="0"/>
              </a:rPr>
              <a:t>Recommendation </a:t>
            </a:r>
            <a:r>
              <a:rPr lang="en-ZA" sz="3200" dirty="0">
                <a:latin typeface="Times New Roman" panose="02020603050405020304" pitchFamily="18" charset="0"/>
                <a:cs typeface="Times New Roman" panose="02020603050405020304" pitchFamily="18" charset="0"/>
              </a:rPr>
              <a:t>would be to conduct value addition and commercialisation of the different oils</a:t>
            </a:r>
            <a:r>
              <a:rPr lang="en-ZA" sz="3200" dirty="0" smtClean="0">
                <a:latin typeface="Times New Roman" panose="02020603050405020304" pitchFamily="18" charset="0"/>
                <a:cs typeface="Times New Roman" panose="02020603050405020304" pitchFamily="18" charset="0"/>
              </a:rPr>
              <a:t>.</a:t>
            </a:r>
          </a:p>
          <a:p>
            <a:endParaRPr lang="en-ZA" sz="3200" b="1" dirty="0" smtClean="0">
              <a:solidFill>
                <a:schemeClr val="accent5"/>
              </a:solidFill>
              <a:latin typeface="Times New Roman" panose="02020603050405020304" pitchFamily="18" charset="0"/>
              <a:cs typeface="Times New Roman" panose="02020603050405020304" pitchFamily="18" charset="0"/>
            </a:endParaRPr>
          </a:p>
          <a:p>
            <a:r>
              <a:rPr lang="en-GB" sz="6000" b="1" dirty="0" smtClean="0">
                <a:solidFill>
                  <a:schemeClr val="accent5"/>
                </a:solidFill>
                <a:latin typeface="Garamond" panose="02020404030301010803" pitchFamily="18" charset="0"/>
              </a:rPr>
              <a:t>References</a:t>
            </a:r>
          </a:p>
          <a:p>
            <a:r>
              <a:rPr lang="en-ZA" sz="3200" dirty="0" smtClean="0">
                <a:latin typeface="Times New Roman" panose="02020603050405020304" pitchFamily="18" charset="0"/>
                <a:cs typeface="Times New Roman" panose="02020603050405020304" pitchFamily="18" charset="0"/>
              </a:rPr>
              <a:t>1.Codex </a:t>
            </a:r>
            <a:r>
              <a:rPr lang="en-ZA" sz="3200" dirty="0">
                <a:latin typeface="Times New Roman" panose="02020603050405020304" pitchFamily="18" charset="0"/>
                <a:cs typeface="Times New Roman" panose="02020603050405020304" pitchFamily="18" charset="0"/>
              </a:rPr>
              <a:t>Alimentarius (210, 2003). Food and Agricultural </a:t>
            </a:r>
            <a:r>
              <a:rPr lang="en-ZA" sz="3200" dirty="0" smtClean="0">
                <a:latin typeface="Times New Roman" panose="02020603050405020304" pitchFamily="18" charset="0"/>
                <a:cs typeface="Times New Roman" panose="02020603050405020304" pitchFamily="18" charset="0"/>
              </a:rPr>
              <a:t>Organization, </a:t>
            </a:r>
            <a:r>
              <a:rPr lang="en-ZA" sz="3200" dirty="0">
                <a:latin typeface="Times New Roman" panose="02020603050405020304" pitchFamily="18" charset="0"/>
                <a:cs typeface="Times New Roman" panose="02020603050405020304" pitchFamily="18" charset="0"/>
              </a:rPr>
              <a:t>FAO publishers, Rome, Codex Standard for edible fats and oils </a:t>
            </a:r>
            <a:r>
              <a:rPr lang="en-ZA" sz="3200" dirty="0" smtClean="0">
                <a:latin typeface="Times New Roman" panose="02020603050405020304" pitchFamily="18" charset="0"/>
                <a:cs typeface="Times New Roman" panose="02020603050405020304" pitchFamily="18" charset="0"/>
              </a:rPr>
              <a:t>: </a:t>
            </a:r>
            <a:r>
              <a:rPr lang="en-ZA" sz="3200" dirty="0">
                <a:latin typeface="Times New Roman" panose="02020603050405020304" pitchFamily="18" charset="0"/>
                <a:cs typeface="Times New Roman" panose="02020603050405020304" pitchFamily="18" charset="0"/>
              </a:rPr>
              <a:t>Codex Stan 19-1981. Retrieved from website www.codexalimentarius.net/standard on August 15, </a:t>
            </a:r>
            <a:r>
              <a:rPr lang="en-ZA" sz="3200" dirty="0" smtClean="0">
                <a:latin typeface="Times New Roman" panose="02020603050405020304" pitchFamily="18" charset="0"/>
                <a:cs typeface="Times New Roman" panose="02020603050405020304" pitchFamily="18" charset="0"/>
              </a:rPr>
              <a:t>2016</a:t>
            </a:r>
          </a:p>
          <a:p>
            <a:endParaRPr lang="en-ZA" sz="3200" b="1" dirty="0">
              <a:latin typeface="Times New Roman" panose="02020603050405020304" pitchFamily="18" charset="0"/>
              <a:cs typeface="Times New Roman" panose="02020603050405020304" pitchFamily="18" charset="0"/>
            </a:endParaRPr>
          </a:p>
          <a:p>
            <a:r>
              <a:rPr lang="en-ZA" sz="3200" dirty="0" smtClean="0">
                <a:latin typeface="Times New Roman" panose="02020603050405020304" pitchFamily="18" charset="0"/>
                <a:cs typeface="Times New Roman" panose="02020603050405020304" pitchFamily="18" charset="0"/>
              </a:rPr>
              <a:t>2</a:t>
            </a:r>
            <a:r>
              <a:rPr lang="en-ZA" sz="3200" b="1" dirty="0" smtClean="0">
                <a:latin typeface="Times New Roman" panose="02020603050405020304" pitchFamily="18" charset="0"/>
                <a:cs typeface="Times New Roman" panose="02020603050405020304" pitchFamily="18" charset="0"/>
              </a:rPr>
              <a:t>.</a:t>
            </a:r>
            <a:r>
              <a:rPr lang="en-ZA" sz="3200" dirty="0">
                <a:latin typeface="Times New Roman" panose="02020603050405020304" pitchFamily="18" charset="0"/>
                <a:cs typeface="Times New Roman" panose="02020603050405020304" pitchFamily="18" charset="0"/>
              </a:rPr>
              <a:t> Eckey E.W (1954). Vegetable Fats and Oil, Reinhold Publishing Corp., pp. 407-426</a:t>
            </a:r>
            <a:endParaRPr lang="en-GB" sz="3200" b="1" dirty="0">
              <a:latin typeface="Times New Roman" panose="02020603050405020304" pitchFamily="18" charset="0"/>
              <a:cs typeface="Times New Roman" panose="02020603050405020304" pitchFamily="18" charset="0"/>
            </a:endParaRPr>
          </a:p>
          <a:p>
            <a:endParaRPr lang="en-ZA" sz="3200" dirty="0">
              <a:latin typeface="Calibri" panose="020F0502020204030204" pitchFamily="34" charset="0"/>
            </a:endParaRPr>
          </a:p>
        </p:txBody>
      </p:sp>
      <p:grpSp>
        <p:nvGrpSpPr>
          <p:cNvPr id="20" name="Group 19"/>
          <p:cNvGrpSpPr/>
          <p:nvPr/>
        </p:nvGrpSpPr>
        <p:grpSpPr>
          <a:xfrm>
            <a:off x="711200" y="8434841"/>
            <a:ext cx="13478933" cy="1031046"/>
            <a:chOff x="1319026" y="8496014"/>
            <a:chExt cx="13403179" cy="1010026"/>
          </a:xfrm>
        </p:grpSpPr>
        <p:sp>
          <p:nvSpPr>
            <p:cNvPr id="21" name="TextBox 20"/>
            <p:cNvSpPr txBox="1"/>
            <p:nvPr/>
          </p:nvSpPr>
          <p:spPr>
            <a:xfrm>
              <a:off x="1319027" y="8582710"/>
              <a:ext cx="8086230" cy="923330"/>
            </a:xfrm>
            <a:prstGeom prst="rect">
              <a:avLst/>
            </a:prstGeom>
            <a:noFill/>
          </p:spPr>
          <p:txBody>
            <a:bodyPr wrap="square" rtlCol="0">
              <a:spAutoFit/>
            </a:bodyPr>
            <a:lstStyle/>
            <a:p>
              <a:r>
                <a:rPr lang="en-GB" sz="5400" b="1" dirty="0" smtClean="0">
                  <a:solidFill>
                    <a:schemeClr val="accent5"/>
                  </a:solidFill>
                  <a:latin typeface="Garamond" panose="02020404030301010803" pitchFamily="18" charset="0"/>
                </a:rPr>
                <a:t>Introduction</a:t>
              </a:r>
              <a:endParaRPr lang="en-GB" sz="5400" b="1" dirty="0">
                <a:solidFill>
                  <a:schemeClr val="accent5"/>
                </a:solidFill>
                <a:latin typeface="Garamond" panose="02020404030301010803" pitchFamily="18" charset="0"/>
              </a:endParaRPr>
            </a:p>
          </p:txBody>
        </p:sp>
        <p:cxnSp>
          <p:nvCxnSpPr>
            <p:cNvPr id="22" name="Straight Connector 21"/>
            <p:cNvCxnSpPr/>
            <p:nvPr/>
          </p:nvCxnSpPr>
          <p:spPr>
            <a:xfrm>
              <a:off x="1319026" y="8496014"/>
              <a:ext cx="13403179" cy="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4828943" y="8433831"/>
            <a:ext cx="14271493" cy="1010026"/>
            <a:chOff x="15590519" y="8496014"/>
            <a:chExt cx="13403179" cy="1010026"/>
          </a:xfrm>
        </p:grpSpPr>
        <p:sp>
          <p:nvSpPr>
            <p:cNvPr id="24" name="TextBox 23"/>
            <p:cNvSpPr txBox="1"/>
            <p:nvPr/>
          </p:nvSpPr>
          <p:spPr>
            <a:xfrm>
              <a:off x="15590520" y="8582710"/>
              <a:ext cx="8086230" cy="923330"/>
            </a:xfrm>
            <a:prstGeom prst="rect">
              <a:avLst/>
            </a:prstGeom>
            <a:noFill/>
          </p:spPr>
          <p:txBody>
            <a:bodyPr wrap="square" rtlCol="0">
              <a:spAutoFit/>
            </a:bodyPr>
            <a:lstStyle/>
            <a:p>
              <a:r>
                <a:rPr lang="en-GB" sz="5400" b="1" dirty="0" smtClean="0">
                  <a:solidFill>
                    <a:schemeClr val="accent5"/>
                  </a:solidFill>
                  <a:latin typeface="Garamond" panose="02020404030301010803" pitchFamily="18" charset="0"/>
                </a:rPr>
                <a:t>  Results</a:t>
              </a:r>
              <a:endParaRPr lang="en-GB" sz="5400" b="1" dirty="0">
                <a:solidFill>
                  <a:schemeClr val="accent5"/>
                </a:solidFill>
                <a:latin typeface="Garamond" panose="02020404030301010803" pitchFamily="18" charset="0"/>
              </a:endParaRPr>
            </a:p>
          </p:txBody>
        </p:sp>
        <p:cxnSp>
          <p:nvCxnSpPr>
            <p:cNvPr id="25" name="Straight Connector 24"/>
            <p:cNvCxnSpPr/>
            <p:nvPr/>
          </p:nvCxnSpPr>
          <p:spPr>
            <a:xfrm>
              <a:off x="15590519" y="8496014"/>
              <a:ext cx="13403179" cy="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400578" y="17895100"/>
            <a:ext cx="13564633" cy="1480125"/>
            <a:chOff x="830970" y="21778752"/>
            <a:chExt cx="13564633" cy="1480125"/>
          </a:xfrm>
        </p:grpSpPr>
        <p:sp>
          <p:nvSpPr>
            <p:cNvPr id="27" name="TextBox 26"/>
            <p:cNvSpPr txBox="1"/>
            <p:nvPr/>
          </p:nvSpPr>
          <p:spPr>
            <a:xfrm>
              <a:off x="830970" y="22335547"/>
              <a:ext cx="8467019" cy="923330"/>
            </a:xfrm>
            <a:prstGeom prst="rect">
              <a:avLst/>
            </a:prstGeom>
            <a:noFill/>
          </p:spPr>
          <p:txBody>
            <a:bodyPr wrap="square" rtlCol="0">
              <a:spAutoFit/>
            </a:bodyPr>
            <a:lstStyle/>
            <a:p>
              <a:r>
                <a:rPr lang="en-GB" sz="5400" b="1" dirty="0" smtClean="0">
                  <a:solidFill>
                    <a:schemeClr val="accent5"/>
                  </a:solidFill>
                  <a:latin typeface="Garamond" panose="02020404030301010803" pitchFamily="18" charset="0"/>
                </a:rPr>
                <a:t> Methods</a:t>
              </a:r>
              <a:endParaRPr lang="en-GB" sz="5400" b="1" dirty="0">
                <a:solidFill>
                  <a:schemeClr val="accent5"/>
                </a:solidFill>
                <a:latin typeface="Garamond" panose="02020404030301010803" pitchFamily="18" charset="0"/>
              </a:endParaRPr>
            </a:p>
          </p:txBody>
        </p:sp>
        <p:cxnSp>
          <p:nvCxnSpPr>
            <p:cNvPr id="28" name="Straight Connector 27"/>
            <p:cNvCxnSpPr/>
            <p:nvPr/>
          </p:nvCxnSpPr>
          <p:spPr>
            <a:xfrm>
              <a:off x="992424" y="21778752"/>
              <a:ext cx="13403179" cy="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5211119" y="30041825"/>
            <a:ext cx="13403179" cy="1056657"/>
            <a:chOff x="15649131" y="29492257"/>
            <a:chExt cx="13403179" cy="1756553"/>
          </a:xfrm>
        </p:grpSpPr>
        <p:sp>
          <p:nvSpPr>
            <p:cNvPr id="30" name="TextBox 29"/>
            <p:cNvSpPr txBox="1"/>
            <p:nvPr/>
          </p:nvSpPr>
          <p:spPr>
            <a:xfrm>
              <a:off x="15684078" y="30325480"/>
              <a:ext cx="8086230" cy="923330"/>
            </a:xfrm>
            <a:prstGeom prst="rect">
              <a:avLst/>
            </a:prstGeom>
            <a:noFill/>
          </p:spPr>
          <p:txBody>
            <a:bodyPr wrap="square" rtlCol="0">
              <a:spAutoFit/>
            </a:bodyPr>
            <a:lstStyle/>
            <a:p>
              <a:r>
                <a:rPr lang="en-GB" sz="5400" b="1" dirty="0" smtClean="0">
                  <a:solidFill>
                    <a:schemeClr val="accent5"/>
                  </a:solidFill>
                  <a:latin typeface="Garamond" panose="02020404030301010803" pitchFamily="18" charset="0"/>
                </a:rPr>
                <a:t>Conclusions</a:t>
              </a:r>
              <a:endParaRPr lang="en-GB" sz="5400" b="1" dirty="0">
                <a:solidFill>
                  <a:schemeClr val="accent5"/>
                </a:solidFill>
                <a:latin typeface="Garamond" panose="02020404030301010803" pitchFamily="18" charset="0"/>
              </a:endParaRPr>
            </a:p>
          </p:txBody>
        </p:sp>
        <p:cxnSp>
          <p:nvCxnSpPr>
            <p:cNvPr id="31" name="Straight Connector 30"/>
            <p:cNvCxnSpPr/>
            <p:nvPr/>
          </p:nvCxnSpPr>
          <p:spPr>
            <a:xfrm>
              <a:off x="15649131" y="29492257"/>
              <a:ext cx="13403179" cy="0"/>
            </a:xfrm>
            <a:prstGeom prst="line">
              <a:avLst/>
            </a:prstGeom>
            <a:ln w="63500"/>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a:off x="562032" y="9844017"/>
            <a:ext cx="12940869" cy="7755969"/>
          </a:xfrm>
          <a:prstGeom prst="rect">
            <a:avLst/>
          </a:prstGeom>
        </p:spPr>
        <p:txBody>
          <a:bodyPr wrap="square">
            <a:spAutoFit/>
          </a:bodyPr>
          <a:lstStyle/>
          <a:p>
            <a:r>
              <a:rPr lang="en-ZA" sz="3200" dirty="0" smtClean="0">
                <a:latin typeface="Times New Roman" panose="02020603050405020304" pitchFamily="18" charset="0"/>
                <a:ea typeface="Calibri" panose="020F0502020204030204" pitchFamily="34" charset="0"/>
                <a:cs typeface="Times New Roman" panose="02020603050405020304" pitchFamily="18" charset="0"/>
              </a:rPr>
              <a:t>Botswana is well endowed with vegetable oil producing plants which are underutilised due to lack of knowledge and information on the quality of the oils extracted from these plants. Among  the latter are Mongongo (</a:t>
            </a:r>
            <a:r>
              <a:rPr lang="en-ZA" sz="3200" i="1" dirty="0" smtClean="0">
                <a:latin typeface="Times New Roman" panose="02020603050405020304" pitchFamily="18" charset="0"/>
                <a:ea typeface="Calibri" panose="020F0502020204030204" pitchFamily="34" charset="0"/>
                <a:cs typeface="Times New Roman" panose="02020603050405020304" pitchFamily="18" charset="0"/>
              </a:rPr>
              <a:t>Schinziophyton rautenenii)</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 Mogose</a:t>
            </a:r>
            <a:r>
              <a:rPr lang="en-ZA" sz="3200" i="1" dirty="0" smtClean="0">
                <a:latin typeface="Times New Roman" panose="02020603050405020304" pitchFamily="18" charset="0"/>
                <a:ea typeface="Calibri" panose="020F0502020204030204" pitchFamily="34" charset="0"/>
                <a:cs typeface="Times New Roman" panose="02020603050405020304" pitchFamily="18" charset="0"/>
              </a:rPr>
              <a:t> (Bauhinia petersiana)</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 Kgengwe (</a:t>
            </a:r>
            <a:r>
              <a:rPr lang="en-ZA" sz="3200" i="1" dirty="0" smtClean="0">
                <a:latin typeface="Times New Roman" panose="02020603050405020304" pitchFamily="18" charset="0"/>
                <a:ea typeface="Calibri" panose="020F0502020204030204" pitchFamily="34" charset="0"/>
                <a:cs typeface="Times New Roman" panose="02020603050405020304" pitchFamily="18" charset="0"/>
              </a:rPr>
              <a:t>Citrulus lanatus)</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 and Morama (</a:t>
            </a:r>
            <a:r>
              <a:rPr lang="en-ZA" sz="3200" i="1" dirty="0" smtClean="0">
                <a:latin typeface="Times New Roman" panose="02020603050405020304" pitchFamily="18" charset="0"/>
                <a:ea typeface="Calibri" panose="020F0502020204030204" pitchFamily="34" charset="0"/>
                <a:cs typeface="Times New Roman" panose="02020603050405020304" pitchFamily="18" charset="0"/>
              </a:rPr>
              <a:t>Tylosema esculentum) </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.These plants can be used as a solution to food security and improvement of the socio economic status of the rural communities which derive their livelihood </a:t>
            </a:r>
            <a:r>
              <a:rPr lang="en-ZA" sz="3200" dirty="0" smtClean="0">
                <a:latin typeface="Times New Roman" panose="02020603050405020304" pitchFamily="18" charset="0"/>
                <a:cs typeface="Times New Roman" panose="02020603050405020304" pitchFamily="18" charset="0"/>
              </a:rPr>
              <a:t>from these indigenous resources as food and medicine.</a:t>
            </a:r>
          </a:p>
          <a:p>
            <a:endParaRPr lang="en-ZA" sz="4000" dirty="0" smtClean="0"/>
          </a:p>
          <a:p>
            <a:r>
              <a:rPr lang="en-ZA" sz="5400" b="1" dirty="0" smtClean="0">
                <a:solidFill>
                  <a:schemeClr val="accent5"/>
                </a:solidFill>
                <a:latin typeface="Garamond" panose="02020404030301010803" pitchFamily="18" charset="0"/>
              </a:rPr>
              <a:t>Objective</a:t>
            </a:r>
          </a:p>
          <a:p>
            <a:r>
              <a:rPr lang="en-ZA" sz="3200" dirty="0" smtClean="0">
                <a:latin typeface="Times New Roman" panose="02020603050405020304" pitchFamily="18" charset="0"/>
                <a:cs typeface="Times New Roman" panose="02020603050405020304" pitchFamily="18" charset="0"/>
              </a:rPr>
              <a:t>To determine the physico-chemical properties of the seed oils of four indigenous plants from Botswana namely Mogose, Morama, Mongongo and Kgengwe. </a:t>
            </a:r>
          </a:p>
          <a:p>
            <a:endParaRPr lang="en-ZA" sz="4000" dirty="0"/>
          </a:p>
        </p:txBody>
      </p:sp>
      <p:sp>
        <p:nvSpPr>
          <p:cNvPr id="45" name="Rectangle 44"/>
          <p:cNvSpPr/>
          <p:nvPr/>
        </p:nvSpPr>
        <p:spPr>
          <a:xfrm>
            <a:off x="342679" y="19378593"/>
            <a:ext cx="13300599" cy="6247864"/>
          </a:xfrm>
          <a:prstGeom prst="rect">
            <a:avLst/>
          </a:prstGeom>
        </p:spPr>
        <p:txBody>
          <a:bodyPr wrap="square">
            <a:spAutoFit/>
          </a:bodyPr>
          <a:lstStyle/>
          <a:p>
            <a:r>
              <a:rPr lang="en-ZA" sz="3200" dirty="0" smtClean="0">
                <a:latin typeface="Times New Roman" panose="02020603050405020304" pitchFamily="18" charset="0"/>
                <a:ea typeface="Calibri" panose="020F0502020204030204" pitchFamily="34" charset="0"/>
                <a:cs typeface="Times New Roman" panose="02020603050405020304" pitchFamily="18" charset="0"/>
              </a:rPr>
              <a:t>Total lipid extraction was carried out by solvent extraction using soxhlet apparatus. The chemical parameters of the oils were determined by IUPAC procedures.</a:t>
            </a:r>
            <a:r>
              <a:rPr lang="en-GB" sz="3200" dirty="0" smtClean="0">
                <a:latin typeface="Times New Roman" panose="02020603050405020304" pitchFamily="18" charset="0"/>
                <a:cs typeface="Times New Roman" panose="02020603050405020304" pitchFamily="18" charset="0"/>
              </a:rPr>
              <a:t> The refractive indices of the oils were measured using an ATAGO RX5000 refractometer (Tokyo, Japan) attached to Labcon low temperature water bath </a:t>
            </a:r>
            <a:r>
              <a:rPr lang="en-US" sz="3200" dirty="0" smtClean="0">
                <a:latin typeface="Times New Roman" panose="02020603050405020304" pitchFamily="18" charset="0"/>
                <a:cs typeface="Times New Roman" panose="02020603050405020304" pitchFamily="18" charset="0"/>
              </a:rPr>
              <a:t>(23.1 </a:t>
            </a:r>
            <a:r>
              <a:rPr lang="en-US" sz="3200" baseline="30000" dirty="0" smtClean="0">
                <a:latin typeface="Times New Roman" panose="02020603050405020304" pitchFamily="18" charset="0"/>
                <a:cs typeface="Times New Roman" panose="02020603050405020304" pitchFamily="18" charset="0"/>
              </a:rPr>
              <a:t>O</a:t>
            </a:r>
            <a:r>
              <a:rPr lang="en-US" sz="3200" dirty="0" smtClean="0">
                <a:latin typeface="Times New Roman" panose="02020603050405020304" pitchFamily="18" charset="0"/>
                <a:cs typeface="Times New Roman" panose="02020603050405020304" pitchFamily="18" charset="0"/>
              </a:rPr>
              <a:t>C)</a:t>
            </a:r>
            <a:r>
              <a:rPr lang="en-GB" sz="3200" dirty="0" smtClean="0">
                <a:latin typeface="Times New Roman" panose="02020603050405020304" pitchFamily="18" charset="0"/>
                <a:cs typeface="Times New Roman" panose="02020603050405020304" pitchFamily="18" charset="0"/>
              </a:rPr>
              <a:t>. Densities were measured on an Anton Paar DMA 4500 Density meter </a:t>
            </a:r>
            <a:r>
              <a:rPr lang="en-US" sz="3200" dirty="0" smtClean="0">
                <a:latin typeface="Times New Roman" panose="02020603050405020304" pitchFamily="18" charset="0"/>
                <a:cs typeface="Times New Roman" panose="02020603050405020304" pitchFamily="18" charset="0"/>
              </a:rPr>
              <a:t>(Graz, Austria).</a:t>
            </a:r>
          </a:p>
          <a:p>
            <a:endParaRPr lang="en-US" sz="4000" dirty="0" smtClean="0">
              <a:latin typeface="Times New Roman" panose="02020603050405020304" pitchFamily="18" charset="0"/>
              <a:cs typeface="Times New Roman" panose="02020603050405020304" pitchFamily="18" charset="0"/>
            </a:endParaRPr>
          </a:p>
          <a:p>
            <a:endParaRPr lang="en-ZA" sz="4000" dirty="0" smtClean="0">
              <a:latin typeface="Times New Roman" panose="02020603050405020304" pitchFamily="18" charset="0"/>
              <a:cs typeface="Times New Roman" panose="02020603050405020304" pitchFamily="18" charset="0"/>
            </a:endParaRPr>
          </a:p>
          <a:p>
            <a:endParaRPr lang="en-ZA" sz="4000" dirty="0" smtClean="0"/>
          </a:p>
          <a:p>
            <a:r>
              <a:rPr lang="en-GB" sz="4000" dirty="0"/>
              <a:t> </a:t>
            </a:r>
            <a:endParaRPr lang="en-ZA" sz="4000" dirty="0"/>
          </a:p>
          <a:p>
            <a:endParaRPr lang="en-ZA" sz="4000" dirty="0">
              <a:latin typeface="Calibri" panose="020F0502020204030204" pitchFamily="34" charset="0"/>
            </a:endParaRPr>
          </a:p>
        </p:txBody>
      </p:sp>
      <p:graphicFrame>
        <p:nvGraphicFramePr>
          <p:cNvPr id="46" name="Table 45"/>
          <p:cNvGraphicFramePr>
            <a:graphicFrameLocks noGrp="1"/>
          </p:cNvGraphicFramePr>
          <p:nvPr>
            <p:extLst>
              <p:ext uri="{D42A27DB-BD31-4B8C-83A1-F6EECF244321}">
                <p14:modId xmlns:p14="http://schemas.microsoft.com/office/powerpoint/2010/main" val="3270223407"/>
              </p:ext>
            </p:extLst>
          </p:nvPr>
        </p:nvGraphicFramePr>
        <p:xfrm>
          <a:off x="15211119" y="10638417"/>
          <a:ext cx="14351054" cy="8504801"/>
        </p:xfrm>
        <a:graphic>
          <a:graphicData uri="http://schemas.openxmlformats.org/drawingml/2006/table">
            <a:tbl>
              <a:tblPr firstRow="1" firstCol="1" bandRow="1">
                <a:tableStyleId>{5C22544A-7EE6-4342-B048-85BDC9FD1C3A}</a:tableStyleId>
              </a:tblPr>
              <a:tblGrid>
                <a:gridCol w="2036590"/>
                <a:gridCol w="1974188"/>
                <a:gridCol w="1927751"/>
                <a:gridCol w="2041661"/>
                <a:gridCol w="2205318"/>
                <a:gridCol w="1936376"/>
                <a:gridCol w="2154032"/>
                <a:gridCol w="75138"/>
              </a:tblGrid>
              <a:tr h="2066381">
                <a:tc>
                  <a:txBody>
                    <a:bodyPr/>
                    <a:lstStyle/>
                    <a:p>
                      <a:pPr algn="l">
                        <a:lnSpc>
                          <a:spcPct val="106000"/>
                        </a:lnSpc>
                        <a:spcAft>
                          <a:spcPts val="0"/>
                        </a:spcAft>
                        <a:tabLst>
                          <a:tab pos="1066800" algn="l"/>
                        </a:tabLst>
                      </a:pPr>
                      <a:r>
                        <a:rPr lang="en-US" sz="3200" kern="1200" dirty="0">
                          <a:effectLst/>
                        </a:rPr>
                        <a:t>Sample</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6000"/>
                        </a:lnSpc>
                        <a:spcAft>
                          <a:spcPts val="0"/>
                        </a:spcAft>
                      </a:pPr>
                      <a:endParaRPr lang="en-US" sz="3200" kern="1200" dirty="0" smtClean="0">
                        <a:effectLst/>
                      </a:endParaRPr>
                    </a:p>
                    <a:p>
                      <a:pPr algn="ctr">
                        <a:lnSpc>
                          <a:spcPct val="106000"/>
                        </a:lnSpc>
                        <a:spcAft>
                          <a:spcPts val="0"/>
                        </a:spcAft>
                      </a:pPr>
                      <a:r>
                        <a:rPr lang="en-US" sz="3200" kern="1200" dirty="0" smtClean="0">
                          <a:effectLst/>
                        </a:rPr>
                        <a:t>RI</a:t>
                      </a:r>
                      <a:endParaRPr lang="en-ZA" sz="3200" dirty="0">
                        <a:effectLst/>
                      </a:endParaRPr>
                    </a:p>
                    <a:p>
                      <a:pPr algn="ctr">
                        <a:lnSpc>
                          <a:spcPct val="106000"/>
                        </a:lnSpc>
                        <a:spcAft>
                          <a:spcPts val="0"/>
                        </a:spcAft>
                      </a:pPr>
                      <a:r>
                        <a:rPr lang="en-US" sz="3200" kern="1200" dirty="0">
                          <a:effectLst/>
                        </a:rPr>
                        <a:t> (23.1 </a:t>
                      </a:r>
                      <a:r>
                        <a:rPr lang="en-US" sz="3200" kern="1200" baseline="30000" dirty="0">
                          <a:effectLst/>
                        </a:rPr>
                        <a:t>O</a:t>
                      </a:r>
                      <a:r>
                        <a:rPr lang="en-US" sz="3200" kern="1200" dirty="0">
                          <a:effectLst/>
                        </a:rPr>
                        <a:t>C)</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endParaRPr lang="en-US" sz="3200" kern="1200" dirty="0" smtClean="0">
                        <a:effectLst/>
                      </a:endParaRPr>
                    </a:p>
                    <a:p>
                      <a:pPr algn="ctr">
                        <a:lnSpc>
                          <a:spcPct val="106000"/>
                        </a:lnSpc>
                        <a:spcAft>
                          <a:spcPts val="0"/>
                        </a:spcAft>
                      </a:pPr>
                      <a:r>
                        <a:rPr lang="en-US" sz="3200" kern="1200" dirty="0" smtClean="0">
                          <a:effectLst/>
                        </a:rPr>
                        <a:t>Density</a:t>
                      </a:r>
                      <a:endParaRPr lang="en-ZA" sz="3200" dirty="0">
                        <a:effectLst/>
                      </a:endParaRPr>
                    </a:p>
                    <a:p>
                      <a:pPr algn="ctr">
                        <a:lnSpc>
                          <a:spcPct val="106000"/>
                        </a:lnSpc>
                        <a:spcAft>
                          <a:spcPts val="0"/>
                        </a:spcAft>
                      </a:pPr>
                      <a:r>
                        <a:rPr lang="en-US" sz="3200" kern="1200" dirty="0">
                          <a:effectLst/>
                        </a:rPr>
                        <a:t>(g/mL)</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3200" kern="1200" dirty="0">
                          <a:effectLst/>
                        </a:rPr>
                        <a:t>AV</a:t>
                      </a:r>
                      <a:endParaRPr lang="en-ZA" sz="3200" dirty="0">
                        <a:effectLst/>
                      </a:endParaRPr>
                    </a:p>
                    <a:p>
                      <a:pPr algn="ctr">
                        <a:lnSpc>
                          <a:spcPct val="106000"/>
                        </a:lnSpc>
                        <a:spcAft>
                          <a:spcPts val="0"/>
                        </a:spcAft>
                      </a:pPr>
                      <a:r>
                        <a:rPr lang="en-US" sz="3200" kern="1200" dirty="0">
                          <a:effectLst/>
                        </a:rPr>
                        <a:t>(mg KOH/g)</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6000"/>
                        </a:lnSpc>
                        <a:spcAft>
                          <a:spcPts val="0"/>
                        </a:spcAft>
                      </a:pPr>
                      <a:r>
                        <a:rPr lang="en-US" sz="3200" kern="1200" dirty="0">
                          <a:effectLst/>
                        </a:rPr>
                        <a:t>SV</a:t>
                      </a:r>
                      <a:endParaRPr lang="en-ZA" sz="3200" dirty="0">
                        <a:effectLst/>
                      </a:endParaRPr>
                    </a:p>
                    <a:p>
                      <a:pPr algn="ctr">
                        <a:lnSpc>
                          <a:spcPct val="106000"/>
                        </a:lnSpc>
                        <a:spcAft>
                          <a:spcPts val="0"/>
                        </a:spcAft>
                      </a:pPr>
                      <a:r>
                        <a:rPr lang="en-US" sz="3200" kern="1200" dirty="0">
                          <a:effectLst/>
                        </a:rPr>
                        <a:t>(mg KOH/g)</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6000"/>
                        </a:lnSpc>
                        <a:spcAft>
                          <a:spcPts val="0"/>
                        </a:spcAft>
                      </a:pPr>
                      <a:r>
                        <a:rPr lang="en-US" sz="3200" kern="1200" dirty="0">
                          <a:effectLst/>
                        </a:rPr>
                        <a:t>PV</a:t>
                      </a:r>
                      <a:endParaRPr lang="en-ZA" sz="3200" dirty="0">
                        <a:effectLst/>
                      </a:endParaRPr>
                    </a:p>
                    <a:p>
                      <a:pPr algn="ctr">
                        <a:lnSpc>
                          <a:spcPct val="106000"/>
                        </a:lnSpc>
                        <a:spcAft>
                          <a:spcPts val="0"/>
                        </a:spcAft>
                      </a:pPr>
                      <a:r>
                        <a:rPr lang="en-US" sz="3200" kern="1200" dirty="0">
                          <a:effectLst/>
                        </a:rPr>
                        <a:t>(mEq O</a:t>
                      </a:r>
                      <a:r>
                        <a:rPr lang="en-US" sz="3200" kern="1200" baseline="-25000" dirty="0">
                          <a:effectLst/>
                        </a:rPr>
                        <a:t>2</a:t>
                      </a:r>
                      <a:r>
                        <a:rPr lang="en-US" sz="3200" kern="1200" dirty="0">
                          <a:effectLst/>
                        </a:rPr>
                        <a:t>/kg)</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tc>
                <a:tc>
                  <a:txBody>
                    <a:bodyPr/>
                    <a:lstStyle/>
                    <a:p>
                      <a:pPr algn="ctr">
                        <a:lnSpc>
                          <a:spcPct val="106000"/>
                        </a:lnSpc>
                        <a:spcAft>
                          <a:spcPts val="0"/>
                        </a:spcAft>
                      </a:pPr>
                      <a:r>
                        <a:rPr lang="en-US" sz="3200" kern="1200" dirty="0">
                          <a:effectLst/>
                        </a:rPr>
                        <a:t>IV </a:t>
                      </a:r>
                      <a:endParaRPr lang="en-ZA" sz="3200" dirty="0">
                        <a:effectLst/>
                      </a:endParaRPr>
                    </a:p>
                    <a:p>
                      <a:pPr algn="ctr">
                        <a:lnSpc>
                          <a:spcPct val="106000"/>
                        </a:lnSpc>
                        <a:spcAft>
                          <a:spcPts val="0"/>
                        </a:spcAft>
                      </a:pPr>
                      <a:r>
                        <a:rPr lang="en-US" sz="3200" kern="1200" dirty="0">
                          <a:effectLst/>
                        </a:rPr>
                        <a:t>(g/100 g)</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gn="ctr">
                        <a:lnSpc>
                          <a:spcPct val="106000"/>
                        </a:lnSpc>
                        <a:spcAft>
                          <a:spcPts val="0"/>
                        </a:spcAft>
                      </a:pPr>
                      <a:r>
                        <a:rPr lang="en-US" sz="3200" kern="1200" dirty="0">
                          <a:effectLst/>
                        </a:rPr>
                        <a:t> </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454262">
                <a:tc>
                  <a:txBody>
                    <a:bodyPr/>
                    <a:lstStyle/>
                    <a:p>
                      <a:pPr algn="l">
                        <a:lnSpc>
                          <a:spcPct val="106000"/>
                        </a:lnSpc>
                        <a:spcAft>
                          <a:spcPts val="0"/>
                        </a:spcAft>
                      </a:pPr>
                      <a:r>
                        <a:rPr lang="en-US" sz="3600" kern="1200" dirty="0">
                          <a:effectLst/>
                        </a:rPr>
                        <a:t>Morama</a:t>
                      </a:r>
                      <a:endParaRPr lang="en-ZA"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60000"/>
                        <a:lumOff val="40000"/>
                      </a:schemeClr>
                    </a:solidFill>
                  </a:tcPr>
                </a:tc>
                <a:tc>
                  <a:txBody>
                    <a:bodyPr/>
                    <a:lstStyle/>
                    <a:p>
                      <a:pPr algn="ctr">
                        <a:lnSpc>
                          <a:spcPct val="106000"/>
                        </a:lnSpc>
                        <a:spcAft>
                          <a:spcPts val="0"/>
                        </a:spcAft>
                      </a:pPr>
                      <a:r>
                        <a:rPr lang="en-US" sz="3200" b="1" kern="1200" dirty="0" smtClean="0">
                          <a:effectLst/>
                        </a:rPr>
                        <a:t>1.46</a:t>
                      </a:r>
                      <a:r>
                        <a:rPr lang="en-US" sz="3200" b="1" kern="1200" dirty="0" smtClean="0">
                          <a:solidFill>
                            <a:schemeClr val="dk1"/>
                          </a:solidFill>
                          <a:effectLst/>
                          <a:latin typeface="+mn-lt"/>
                          <a:ea typeface="+mn-ea"/>
                          <a:cs typeface="+mn-cs"/>
                        </a:rPr>
                        <a:t>± 0.01</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60000"/>
                        <a:lumOff val="40000"/>
                      </a:schemeClr>
                    </a:solidFill>
                  </a:tcPr>
                </a:tc>
                <a:tc>
                  <a:txBody>
                    <a:bodyPr/>
                    <a:lstStyle/>
                    <a:p>
                      <a:pPr algn="ctr">
                        <a:lnSpc>
                          <a:spcPct val="106000"/>
                        </a:lnSpc>
                        <a:spcAft>
                          <a:spcPts val="0"/>
                        </a:spcAft>
                      </a:pPr>
                      <a:r>
                        <a:rPr lang="en-GB" sz="3200" b="1" kern="1200" dirty="0" smtClean="0">
                          <a:effectLst/>
                        </a:rPr>
                        <a:t>0.90</a:t>
                      </a:r>
                      <a:r>
                        <a:rPr lang="en-US" sz="3200" b="1" kern="1200" dirty="0" smtClean="0">
                          <a:solidFill>
                            <a:schemeClr val="dk1"/>
                          </a:solidFill>
                          <a:effectLst/>
                          <a:latin typeface="+mn-lt"/>
                          <a:ea typeface="+mn-ea"/>
                          <a:cs typeface="+mn-cs"/>
                        </a:rPr>
                        <a:t>± 0.01</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60000"/>
                        <a:lumOff val="40000"/>
                      </a:schemeClr>
                    </a:solidFill>
                  </a:tcPr>
                </a:tc>
                <a:tc>
                  <a:txBody>
                    <a:bodyPr/>
                    <a:lstStyle/>
                    <a:p>
                      <a:pPr algn="ctr">
                        <a:lnSpc>
                          <a:spcPct val="106000"/>
                        </a:lnSpc>
                        <a:spcAft>
                          <a:spcPts val="0"/>
                        </a:spcAft>
                      </a:pPr>
                      <a:r>
                        <a:rPr lang="en-US" sz="3200" b="1" kern="1200" dirty="0" smtClean="0">
                          <a:effectLst/>
                        </a:rPr>
                        <a:t>1.16</a:t>
                      </a:r>
                      <a:r>
                        <a:rPr lang="en-US" sz="3200" b="1" kern="1200" dirty="0" smtClean="0">
                          <a:solidFill>
                            <a:schemeClr val="dk1"/>
                          </a:solidFill>
                          <a:effectLst/>
                          <a:latin typeface="+mn-lt"/>
                          <a:ea typeface="+mn-ea"/>
                          <a:cs typeface="+mn-cs"/>
                        </a:rPr>
                        <a:t>± 0.09</a:t>
                      </a:r>
                      <a:r>
                        <a:rPr lang="en-US" sz="3200" b="1" kern="1200" dirty="0" smtClean="0">
                          <a:effectLst/>
                        </a:rPr>
                        <a:t> </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60000"/>
                        <a:lumOff val="40000"/>
                      </a:schemeClr>
                    </a:solidFill>
                  </a:tcPr>
                </a:tc>
                <a:tc>
                  <a:txBody>
                    <a:bodyPr/>
                    <a:lstStyle/>
                    <a:p>
                      <a:pPr marL="0" marR="0" indent="0" algn="ctr" defTabSz="3027487" rtl="0" eaLnBrk="1" fontAlgn="auto" latinLnBrk="0" hangingPunct="1">
                        <a:lnSpc>
                          <a:spcPct val="106000"/>
                        </a:lnSpc>
                        <a:spcBef>
                          <a:spcPts val="0"/>
                        </a:spcBef>
                        <a:spcAft>
                          <a:spcPts val="0"/>
                        </a:spcAft>
                        <a:buClrTx/>
                        <a:buSzTx/>
                        <a:buFontTx/>
                        <a:buNone/>
                        <a:tabLst/>
                        <a:defRPr/>
                      </a:pPr>
                      <a:endParaRPr lang="en-US" sz="3200" b="1" kern="1200" dirty="0" smtClean="0">
                        <a:effectLst/>
                      </a:endParaRPr>
                    </a:p>
                    <a:p>
                      <a:pPr marL="0" marR="0" indent="0" algn="ctr" defTabSz="3027487" rtl="0" eaLnBrk="1" fontAlgn="auto" latinLnBrk="0" hangingPunct="1">
                        <a:lnSpc>
                          <a:spcPct val="106000"/>
                        </a:lnSpc>
                        <a:spcBef>
                          <a:spcPts val="0"/>
                        </a:spcBef>
                        <a:spcAft>
                          <a:spcPts val="0"/>
                        </a:spcAft>
                        <a:buClrTx/>
                        <a:buSzTx/>
                        <a:buFontTx/>
                        <a:buNone/>
                        <a:tabLst/>
                        <a:defRPr/>
                      </a:pPr>
                      <a:r>
                        <a:rPr lang="en-US" sz="3200" b="1" kern="1200" dirty="0" smtClean="0">
                          <a:effectLst/>
                        </a:rPr>
                        <a:t>150.1</a:t>
                      </a:r>
                      <a:r>
                        <a:rPr lang="en-US" sz="3200" b="1" kern="1200" dirty="0" smtClean="0">
                          <a:solidFill>
                            <a:schemeClr val="dk1"/>
                          </a:solidFill>
                          <a:effectLst/>
                          <a:latin typeface="+mn-lt"/>
                          <a:ea typeface="+mn-ea"/>
                          <a:cs typeface="+mn-cs"/>
                        </a:rPr>
                        <a:t>± 0.26</a:t>
                      </a:r>
                      <a:r>
                        <a:rPr lang="en-US" sz="3200" b="1" kern="1200" dirty="0" smtClean="0">
                          <a:effectLst/>
                        </a:rPr>
                        <a:t> </a:t>
                      </a:r>
                      <a:endParaRPr lang="en-ZA"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60000"/>
                        <a:lumOff val="40000"/>
                      </a:schemeClr>
                    </a:solidFill>
                  </a:tcPr>
                </a:tc>
                <a:tc>
                  <a:txBody>
                    <a:bodyPr/>
                    <a:lstStyle/>
                    <a:p>
                      <a:pPr algn="ctr">
                        <a:lnSpc>
                          <a:spcPct val="106000"/>
                        </a:lnSpc>
                        <a:spcAft>
                          <a:spcPts val="0"/>
                        </a:spcAft>
                      </a:pPr>
                      <a:r>
                        <a:rPr lang="en-US" sz="3200" b="1" kern="1200" dirty="0" smtClean="0">
                          <a:effectLst/>
                        </a:rPr>
                        <a:t>6.31</a:t>
                      </a:r>
                      <a:r>
                        <a:rPr lang="en-US" sz="3200" b="1" kern="1200" dirty="0" smtClean="0">
                          <a:solidFill>
                            <a:schemeClr val="dk1"/>
                          </a:solidFill>
                          <a:effectLst/>
                          <a:latin typeface="+mn-lt"/>
                          <a:ea typeface="+mn-ea"/>
                          <a:cs typeface="+mn-cs"/>
                        </a:rPr>
                        <a:t>± 0.23</a:t>
                      </a:r>
                      <a:r>
                        <a:rPr lang="en-US" sz="3200" b="1" kern="1200" dirty="0" smtClean="0">
                          <a:effectLst/>
                        </a:rPr>
                        <a:t> </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60000"/>
                        <a:lumOff val="40000"/>
                      </a:schemeClr>
                    </a:solidFill>
                  </a:tcPr>
                </a:tc>
                <a:tc>
                  <a:txBody>
                    <a:bodyPr/>
                    <a:lstStyle/>
                    <a:p>
                      <a:pPr algn="ctr">
                        <a:lnSpc>
                          <a:spcPct val="106000"/>
                        </a:lnSpc>
                        <a:spcAft>
                          <a:spcPts val="0"/>
                        </a:spcAft>
                      </a:pPr>
                      <a:r>
                        <a:rPr lang="en-US" sz="3200" b="1" kern="1200" dirty="0" smtClean="0">
                          <a:effectLst/>
                        </a:rPr>
                        <a:t>71.7</a:t>
                      </a:r>
                      <a:r>
                        <a:rPr lang="en-US" sz="3200" b="1" kern="1200" dirty="0" smtClean="0">
                          <a:solidFill>
                            <a:schemeClr val="dk1"/>
                          </a:solidFill>
                          <a:effectLst/>
                          <a:latin typeface="+mn-lt"/>
                          <a:ea typeface="+mn-ea"/>
                          <a:cs typeface="+mn-cs"/>
                        </a:rPr>
                        <a:t>± 6.3</a:t>
                      </a:r>
                      <a:r>
                        <a:rPr lang="en-US" sz="3200" b="1" kern="1200" dirty="0" smtClean="0">
                          <a:effectLst/>
                        </a:rPr>
                        <a:t> </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5">
                        <a:lumMod val="60000"/>
                        <a:lumOff val="40000"/>
                      </a:schemeClr>
                    </a:solidFill>
                  </a:tcPr>
                </a:tc>
                <a:tc>
                  <a:txBody>
                    <a:bodyPr/>
                    <a:lstStyle/>
                    <a:p>
                      <a:pPr algn="ctr">
                        <a:lnSpc>
                          <a:spcPct val="106000"/>
                        </a:lnSpc>
                        <a:spcAft>
                          <a:spcPts val="0"/>
                        </a:spcAft>
                      </a:pPr>
                      <a:r>
                        <a:rPr lang="en-US" sz="3200" b="1" kern="1200">
                          <a:effectLst/>
                        </a:rPr>
                        <a:t> </a:t>
                      </a:r>
                      <a:endParaRPr lang="en-ZA" sz="32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5">
                        <a:lumMod val="60000"/>
                        <a:lumOff val="40000"/>
                      </a:schemeClr>
                    </a:solidFill>
                  </a:tcPr>
                </a:tc>
              </a:tr>
              <a:tr h="1232944">
                <a:tc>
                  <a:txBody>
                    <a:bodyPr/>
                    <a:lstStyle/>
                    <a:p>
                      <a:pPr algn="l">
                        <a:lnSpc>
                          <a:spcPct val="106000"/>
                        </a:lnSpc>
                        <a:spcAft>
                          <a:spcPts val="0"/>
                        </a:spcAft>
                      </a:pPr>
                      <a:r>
                        <a:rPr lang="en-US" sz="3200" kern="1200" dirty="0">
                          <a:effectLst/>
                        </a:rPr>
                        <a:t>Mungongo</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3">
                        <a:lumMod val="60000"/>
                        <a:lumOff val="40000"/>
                      </a:schemeClr>
                    </a:solidFill>
                  </a:tcPr>
                </a:tc>
                <a:tc>
                  <a:txBody>
                    <a:bodyPr/>
                    <a:lstStyle/>
                    <a:p>
                      <a:pPr algn="ctr">
                        <a:lnSpc>
                          <a:spcPct val="106000"/>
                        </a:lnSpc>
                        <a:spcAft>
                          <a:spcPts val="0"/>
                        </a:spcAft>
                      </a:pPr>
                      <a:r>
                        <a:rPr lang="en-US" sz="3200" b="1" kern="1200" dirty="0" smtClean="0">
                          <a:effectLst/>
                        </a:rPr>
                        <a:t>1.49</a:t>
                      </a:r>
                      <a:r>
                        <a:rPr lang="en-US" sz="3200" b="1" kern="1200" dirty="0" smtClean="0">
                          <a:solidFill>
                            <a:schemeClr val="dk1"/>
                          </a:solidFill>
                          <a:effectLst/>
                          <a:latin typeface="+mn-lt"/>
                          <a:ea typeface="+mn-ea"/>
                          <a:cs typeface="+mn-cs"/>
                        </a:rPr>
                        <a:t>± 0.01</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3">
                        <a:lumMod val="60000"/>
                        <a:lumOff val="40000"/>
                      </a:schemeClr>
                    </a:solidFill>
                  </a:tcPr>
                </a:tc>
                <a:tc>
                  <a:txBody>
                    <a:bodyPr/>
                    <a:lstStyle/>
                    <a:p>
                      <a:pPr algn="ctr">
                        <a:lnSpc>
                          <a:spcPct val="106000"/>
                        </a:lnSpc>
                        <a:spcAft>
                          <a:spcPts val="0"/>
                        </a:spcAft>
                      </a:pPr>
                      <a:r>
                        <a:rPr lang="en-GB" sz="3200" b="1" kern="1200" dirty="0" smtClean="0">
                          <a:effectLst/>
                        </a:rPr>
                        <a:t>0.91</a:t>
                      </a:r>
                      <a:r>
                        <a:rPr lang="en-US" sz="3200" b="1" kern="1200" dirty="0" smtClean="0">
                          <a:solidFill>
                            <a:schemeClr val="dk1"/>
                          </a:solidFill>
                          <a:effectLst/>
                          <a:latin typeface="+mn-lt"/>
                          <a:ea typeface="+mn-ea"/>
                          <a:cs typeface="+mn-cs"/>
                        </a:rPr>
                        <a:t>± 0.01</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3">
                        <a:lumMod val="60000"/>
                        <a:lumOff val="40000"/>
                      </a:schemeClr>
                    </a:solidFill>
                  </a:tcPr>
                </a:tc>
                <a:tc>
                  <a:txBody>
                    <a:bodyPr/>
                    <a:lstStyle/>
                    <a:p>
                      <a:pPr algn="ctr">
                        <a:lnSpc>
                          <a:spcPct val="106000"/>
                        </a:lnSpc>
                        <a:spcAft>
                          <a:spcPts val="0"/>
                        </a:spcAft>
                      </a:pPr>
                      <a:r>
                        <a:rPr lang="en-US" sz="3200" b="1" kern="1200" dirty="0" smtClean="0">
                          <a:effectLst/>
                        </a:rPr>
                        <a:t>0.69</a:t>
                      </a:r>
                      <a:r>
                        <a:rPr lang="en-US" sz="3200" b="1" kern="1200" dirty="0" smtClean="0">
                          <a:solidFill>
                            <a:schemeClr val="dk1"/>
                          </a:solidFill>
                          <a:effectLst/>
                          <a:latin typeface="+mn-lt"/>
                          <a:ea typeface="+mn-ea"/>
                          <a:cs typeface="+mn-cs"/>
                        </a:rPr>
                        <a:t>± 0.12</a:t>
                      </a:r>
                      <a:r>
                        <a:rPr lang="en-US" sz="3200" b="1" kern="1200" dirty="0" smtClean="0">
                          <a:effectLst/>
                        </a:rPr>
                        <a:t> </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3">
                        <a:lumMod val="60000"/>
                        <a:lumOff val="40000"/>
                      </a:schemeClr>
                    </a:solidFill>
                  </a:tcPr>
                </a:tc>
                <a:tc>
                  <a:txBody>
                    <a:bodyPr/>
                    <a:lstStyle/>
                    <a:p>
                      <a:pPr algn="ctr">
                        <a:lnSpc>
                          <a:spcPct val="106000"/>
                        </a:lnSpc>
                        <a:spcAft>
                          <a:spcPts val="0"/>
                        </a:spcAft>
                      </a:pPr>
                      <a:r>
                        <a:rPr lang="en-US" sz="3200" b="1" kern="1200" dirty="0" smtClean="0">
                          <a:effectLst/>
                        </a:rPr>
                        <a:t>172.3</a:t>
                      </a:r>
                      <a:r>
                        <a:rPr lang="en-US" sz="3200" b="1" kern="1200" dirty="0" smtClean="0">
                          <a:solidFill>
                            <a:schemeClr val="dk1"/>
                          </a:solidFill>
                          <a:effectLst/>
                          <a:latin typeface="+mn-lt"/>
                          <a:ea typeface="+mn-ea"/>
                          <a:cs typeface="+mn-cs"/>
                        </a:rPr>
                        <a:t>± </a:t>
                      </a:r>
                      <a:r>
                        <a:rPr lang="en-US" sz="3200" b="1" kern="1200" dirty="0" smtClean="0">
                          <a:solidFill>
                            <a:schemeClr val="dk1"/>
                          </a:solidFill>
                          <a:effectLst/>
                          <a:latin typeface="+mn-lt"/>
                          <a:ea typeface="+mn-ea"/>
                          <a:cs typeface="+mn-cs"/>
                        </a:rPr>
                        <a:t>1.71</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3">
                        <a:lumMod val="60000"/>
                        <a:lumOff val="40000"/>
                      </a:schemeClr>
                    </a:solidFill>
                  </a:tcPr>
                </a:tc>
                <a:tc>
                  <a:txBody>
                    <a:bodyPr/>
                    <a:lstStyle/>
                    <a:p>
                      <a:pPr algn="ctr">
                        <a:lnSpc>
                          <a:spcPct val="106000"/>
                        </a:lnSpc>
                        <a:spcAft>
                          <a:spcPts val="0"/>
                        </a:spcAft>
                      </a:pPr>
                      <a:r>
                        <a:rPr lang="en-US" sz="3200" b="1" kern="1200" dirty="0" smtClean="0">
                          <a:effectLst/>
                        </a:rPr>
                        <a:t>5.12</a:t>
                      </a:r>
                      <a:r>
                        <a:rPr lang="en-US" sz="3200" b="1" kern="1200" dirty="0" smtClean="0">
                          <a:solidFill>
                            <a:schemeClr val="dk1"/>
                          </a:solidFill>
                          <a:effectLst/>
                          <a:latin typeface="+mn-lt"/>
                          <a:ea typeface="+mn-ea"/>
                          <a:cs typeface="+mn-cs"/>
                        </a:rPr>
                        <a:t>± 0.27</a:t>
                      </a:r>
                      <a:r>
                        <a:rPr lang="en-US" sz="3200" b="1" kern="1200" dirty="0" smtClean="0">
                          <a:effectLst/>
                        </a:rPr>
                        <a:t> </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3">
                        <a:lumMod val="60000"/>
                        <a:lumOff val="40000"/>
                      </a:schemeClr>
                    </a:solidFill>
                  </a:tcPr>
                </a:tc>
                <a:tc>
                  <a:txBody>
                    <a:bodyPr/>
                    <a:lstStyle/>
                    <a:p>
                      <a:pPr algn="ctr">
                        <a:lnSpc>
                          <a:spcPct val="106000"/>
                        </a:lnSpc>
                        <a:spcAft>
                          <a:spcPts val="0"/>
                        </a:spcAft>
                      </a:pPr>
                      <a:r>
                        <a:rPr lang="en-US" sz="3200" b="1" kern="1200" dirty="0" smtClean="0">
                          <a:effectLst/>
                        </a:rPr>
                        <a:t>150.1</a:t>
                      </a:r>
                      <a:r>
                        <a:rPr lang="en-US" sz="3200" b="1" kern="1200" dirty="0" smtClean="0">
                          <a:solidFill>
                            <a:schemeClr val="dk1"/>
                          </a:solidFill>
                          <a:effectLst/>
                          <a:latin typeface="+mn-lt"/>
                          <a:ea typeface="+mn-ea"/>
                          <a:cs typeface="+mn-cs"/>
                        </a:rPr>
                        <a:t>± 0.26</a:t>
                      </a:r>
                      <a:r>
                        <a:rPr lang="en-US" sz="3200" b="1" kern="1200" dirty="0" smtClean="0">
                          <a:effectLst/>
                        </a:rPr>
                        <a:t> </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3">
                        <a:lumMod val="60000"/>
                        <a:lumOff val="40000"/>
                      </a:schemeClr>
                    </a:solidFill>
                  </a:tcPr>
                </a:tc>
                <a:tc>
                  <a:txBody>
                    <a:bodyPr/>
                    <a:lstStyle/>
                    <a:p>
                      <a:pPr algn="ctr">
                        <a:lnSpc>
                          <a:spcPct val="106000"/>
                        </a:lnSpc>
                        <a:spcAft>
                          <a:spcPts val="0"/>
                        </a:spcAft>
                      </a:pPr>
                      <a:r>
                        <a:rPr lang="en-US" sz="3200" b="1" kern="1200" dirty="0">
                          <a:effectLst/>
                        </a:rPr>
                        <a:t> </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3">
                        <a:lumMod val="60000"/>
                        <a:lumOff val="40000"/>
                      </a:schemeClr>
                    </a:solidFill>
                  </a:tcPr>
                </a:tc>
              </a:tr>
              <a:tr h="1325880">
                <a:tc>
                  <a:txBody>
                    <a:bodyPr/>
                    <a:lstStyle/>
                    <a:p>
                      <a:pPr algn="l">
                        <a:lnSpc>
                          <a:spcPct val="106000"/>
                        </a:lnSpc>
                        <a:spcAft>
                          <a:spcPts val="0"/>
                        </a:spcAft>
                      </a:pPr>
                      <a:r>
                        <a:rPr lang="en-US" sz="3200" kern="1200" dirty="0">
                          <a:effectLst/>
                        </a:rPr>
                        <a:t>Mogose </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chemeClr val="accent2">
                        <a:lumMod val="60000"/>
                        <a:lumOff val="40000"/>
                      </a:schemeClr>
                    </a:solidFill>
                  </a:tcPr>
                </a:tc>
                <a:tc>
                  <a:txBody>
                    <a:bodyPr/>
                    <a:lstStyle/>
                    <a:p>
                      <a:pPr marL="0" marR="0" indent="0" algn="ctr" defTabSz="3027487" rtl="0" eaLnBrk="1" fontAlgn="auto" latinLnBrk="0" hangingPunct="1">
                        <a:lnSpc>
                          <a:spcPct val="106000"/>
                        </a:lnSpc>
                        <a:spcBef>
                          <a:spcPts val="0"/>
                        </a:spcBef>
                        <a:spcAft>
                          <a:spcPts val="0"/>
                        </a:spcAft>
                        <a:buClrTx/>
                        <a:buSzTx/>
                        <a:buFontTx/>
                        <a:buNone/>
                        <a:tabLst/>
                        <a:defRPr/>
                      </a:pPr>
                      <a:endParaRPr lang="en-US" sz="3200" b="1" kern="1200" dirty="0" smtClean="0">
                        <a:effectLst/>
                      </a:endParaRPr>
                    </a:p>
                    <a:p>
                      <a:pPr marL="0" marR="0" indent="0" algn="ctr" defTabSz="3027487" rtl="0" eaLnBrk="1" fontAlgn="auto" latinLnBrk="0" hangingPunct="1">
                        <a:lnSpc>
                          <a:spcPct val="106000"/>
                        </a:lnSpc>
                        <a:spcBef>
                          <a:spcPts val="0"/>
                        </a:spcBef>
                        <a:spcAft>
                          <a:spcPts val="0"/>
                        </a:spcAft>
                        <a:buClrTx/>
                        <a:buSzTx/>
                        <a:buFontTx/>
                        <a:buNone/>
                        <a:tabLst/>
                        <a:defRPr/>
                      </a:pPr>
                      <a:r>
                        <a:rPr lang="en-US" sz="3200" b="1" kern="1200" dirty="0" smtClean="0">
                          <a:effectLst/>
                        </a:rPr>
                        <a:t>1.47</a:t>
                      </a:r>
                      <a:r>
                        <a:rPr lang="en-US" sz="3200" b="1" kern="1200" dirty="0" smtClean="0">
                          <a:solidFill>
                            <a:schemeClr val="dk1"/>
                          </a:solidFill>
                          <a:effectLst/>
                          <a:latin typeface="+mn-lt"/>
                          <a:ea typeface="+mn-ea"/>
                          <a:cs typeface="+mn-cs"/>
                        </a:rPr>
                        <a:t>± 0.01</a:t>
                      </a:r>
                      <a:endParaRPr lang="en-ZA"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2">
                        <a:lumMod val="60000"/>
                        <a:lumOff val="40000"/>
                      </a:schemeClr>
                    </a:solidFill>
                  </a:tcPr>
                </a:tc>
                <a:tc>
                  <a:txBody>
                    <a:bodyPr/>
                    <a:lstStyle/>
                    <a:p>
                      <a:pPr marL="0" marR="0" indent="0" algn="ctr" defTabSz="3027487" rtl="0" eaLnBrk="1" fontAlgn="auto" latinLnBrk="0" hangingPunct="1">
                        <a:lnSpc>
                          <a:spcPct val="106000"/>
                        </a:lnSpc>
                        <a:spcBef>
                          <a:spcPts val="0"/>
                        </a:spcBef>
                        <a:spcAft>
                          <a:spcPts val="0"/>
                        </a:spcAft>
                        <a:buClrTx/>
                        <a:buSzTx/>
                        <a:buFontTx/>
                        <a:buNone/>
                        <a:tabLst/>
                        <a:defRPr/>
                      </a:pPr>
                      <a:endParaRPr lang="en-GB" sz="3200" b="1" kern="1200" dirty="0" smtClean="0">
                        <a:effectLst/>
                      </a:endParaRPr>
                    </a:p>
                    <a:p>
                      <a:pPr marL="0" marR="0" indent="0" algn="ctr" defTabSz="3027487" rtl="0" eaLnBrk="1" fontAlgn="auto" latinLnBrk="0" hangingPunct="1">
                        <a:lnSpc>
                          <a:spcPct val="106000"/>
                        </a:lnSpc>
                        <a:spcBef>
                          <a:spcPts val="0"/>
                        </a:spcBef>
                        <a:spcAft>
                          <a:spcPts val="0"/>
                        </a:spcAft>
                        <a:buClrTx/>
                        <a:buSzTx/>
                        <a:buFontTx/>
                        <a:buNone/>
                        <a:tabLst/>
                        <a:defRPr/>
                      </a:pPr>
                      <a:r>
                        <a:rPr lang="en-GB" sz="3200" b="1" kern="1200" dirty="0" smtClean="0">
                          <a:effectLst/>
                        </a:rPr>
                        <a:t>0.91</a:t>
                      </a:r>
                      <a:r>
                        <a:rPr lang="en-US" sz="3200" b="1" kern="1200" dirty="0" smtClean="0">
                          <a:solidFill>
                            <a:schemeClr val="dk1"/>
                          </a:solidFill>
                          <a:effectLst/>
                          <a:latin typeface="+mn-lt"/>
                          <a:ea typeface="+mn-ea"/>
                          <a:cs typeface="+mn-cs"/>
                        </a:rPr>
                        <a:t>± 0.01</a:t>
                      </a:r>
                      <a:endParaRPr lang="en-ZA"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2">
                        <a:lumMod val="60000"/>
                        <a:lumOff val="40000"/>
                      </a:schemeClr>
                    </a:solidFill>
                  </a:tcPr>
                </a:tc>
                <a:tc>
                  <a:txBody>
                    <a:bodyPr/>
                    <a:lstStyle/>
                    <a:p>
                      <a:pPr marL="0" marR="0" indent="0" algn="ctr" defTabSz="3027487" rtl="0" eaLnBrk="1" fontAlgn="auto" latinLnBrk="0" hangingPunct="1">
                        <a:lnSpc>
                          <a:spcPct val="150000"/>
                        </a:lnSpc>
                        <a:spcBef>
                          <a:spcPts val="0"/>
                        </a:spcBef>
                        <a:spcAft>
                          <a:spcPts val="0"/>
                        </a:spcAft>
                        <a:buClrTx/>
                        <a:buSzTx/>
                        <a:buFontTx/>
                        <a:buNone/>
                        <a:tabLst/>
                        <a:defRPr/>
                      </a:pPr>
                      <a:r>
                        <a:rPr lang="en-GB" sz="3200" b="1" kern="1200" dirty="0" smtClean="0">
                          <a:effectLst/>
                        </a:rPr>
                        <a:t>0.91</a:t>
                      </a:r>
                      <a:r>
                        <a:rPr lang="en-US" sz="3200" b="1" kern="1200" dirty="0" smtClean="0">
                          <a:solidFill>
                            <a:schemeClr val="dk1"/>
                          </a:solidFill>
                          <a:effectLst/>
                          <a:latin typeface="+mn-lt"/>
                          <a:ea typeface="+mn-ea"/>
                          <a:cs typeface="+mn-cs"/>
                        </a:rPr>
                        <a:t>± 0.01</a:t>
                      </a:r>
                      <a:endParaRPr lang="en-ZA"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2">
                        <a:lumMod val="60000"/>
                        <a:lumOff val="40000"/>
                      </a:schemeClr>
                    </a:solidFill>
                  </a:tcPr>
                </a:tc>
                <a:tc>
                  <a:txBody>
                    <a:bodyPr/>
                    <a:lstStyle/>
                    <a:p>
                      <a:pPr algn="ctr">
                        <a:lnSpc>
                          <a:spcPct val="150000"/>
                        </a:lnSpc>
                        <a:spcAft>
                          <a:spcPts val="0"/>
                        </a:spcAft>
                      </a:pPr>
                      <a:r>
                        <a:rPr lang="en-US" sz="3200" b="1" kern="1200" dirty="0" smtClean="0">
                          <a:effectLst/>
                        </a:rPr>
                        <a:t>167.1</a:t>
                      </a:r>
                      <a:r>
                        <a:rPr lang="en-US" sz="3200" b="1" kern="1200" dirty="0" smtClean="0">
                          <a:solidFill>
                            <a:schemeClr val="dk1"/>
                          </a:solidFill>
                          <a:effectLst/>
                          <a:latin typeface="+mn-lt"/>
                          <a:ea typeface="+mn-ea"/>
                          <a:cs typeface="+mn-cs"/>
                        </a:rPr>
                        <a:t>± </a:t>
                      </a:r>
                      <a:r>
                        <a:rPr lang="en-US" sz="3200" b="1" kern="1200" dirty="0" smtClean="0">
                          <a:solidFill>
                            <a:schemeClr val="dk1"/>
                          </a:solidFill>
                          <a:effectLst/>
                          <a:latin typeface="+mn-lt"/>
                          <a:ea typeface="+mn-ea"/>
                          <a:cs typeface="+mn-cs"/>
                        </a:rPr>
                        <a:t>7.84</a:t>
                      </a:r>
                      <a:r>
                        <a:rPr lang="en-US" sz="3200" b="1" kern="1200" dirty="0" smtClean="0">
                          <a:effectLst/>
                        </a:rPr>
                        <a:t> </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2">
                        <a:lumMod val="60000"/>
                        <a:lumOff val="40000"/>
                      </a:schemeClr>
                    </a:solidFill>
                  </a:tcPr>
                </a:tc>
                <a:tc>
                  <a:txBody>
                    <a:bodyPr/>
                    <a:lstStyle/>
                    <a:p>
                      <a:pPr algn="ctr">
                        <a:lnSpc>
                          <a:spcPct val="150000"/>
                        </a:lnSpc>
                        <a:spcAft>
                          <a:spcPts val="0"/>
                        </a:spcAft>
                      </a:pPr>
                      <a:r>
                        <a:rPr lang="en-US" sz="3200" b="1" kern="1200" dirty="0" smtClean="0">
                          <a:effectLst/>
                        </a:rPr>
                        <a:t>4.65</a:t>
                      </a:r>
                      <a:r>
                        <a:rPr lang="en-US" sz="3200" b="1" kern="1200" dirty="0" smtClean="0">
                          <a:solidFill>
                            <a:schemeClr val="dk1"/>
                          </a:solidFill>
                          <a:effectLst/>
                          <a:latin typeface="+mn-lt"/>
                          <a:ea typeface="+mn-ea"/>
                          <a:cs typeface="+mn-cs"/>
                        </a:rPr>
                        <a:t>± 0.47</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2">
                        <a:lumMod val="60000"/>
                        <a:lumOff val="40000"/>
                      </a:schemeClr>
                    </a:solidFill>
                  </a:tcPr>
                </a:tc>
                <a:tc>
                  <a:txBody>
                    <a:bodyPr/>
                    <a:lstStyle/>
                    <a:p>
                      <a:pPr algn="ctr">
                        <a:lnSpc>
                          <a:spcPct val="200000"/>
                        </a:lnSpc>
                        <a:spcAft>
                          <a:spcPts val="0"/>
                        </a:spcAft>
                      </a:pPr>
                      <a:r>
                        <a:rPr lang="en-US" sz="3200" b="1" kern="1200" dirty="0" smtClean="0">
                          <a:effectLst/>
                        </a:rPr>
                        <a:t>92.0</a:t>
                      </a:r>
                      <a:r>
                        <a:rPr lang="en-US" sz="3200" b="1" kern="1200" dirty="0" smtClean="0">
                          <a:solidFill>
                            <a:schemeClr val="dk1"/>
                          </a:solidFill>
                          <a:effectLst/>
                          <a:latin typeface="+mn-lt"/>
                          <a:ea typeface="+mn-ea"/>
                          <a:cs typeface="+mn-cs"/>
                        </a:rPr>
                        <a:t>± 6.42</a:t>
                      </a:r>
                      <a:r>
                        <a:rPr lang="en-US" sz="3200" b="1" kern="1200" dirty="0" smtClean="0">
                          <a:effectLst/>
                        </a:rPr>
                        <a:t>   </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chemeClr val="accent2">
                        <a:lumMod val="60000"/>
                        <a:lumOff val="40000"/>
                      </a:schemeClr>
                    </a:solidFill>
                  </a:tcPr>
                </a:tc>
                <a:tc>
                  <a:txBody>
                    <a:bodyPr/>
                    <a:lstStyle/>
                    <a:p>
                      <a:pPr algn="ctr">
                        <a:lnSpc>
                          <a:spcPct val="200000"/>
                        </a:lnSpc>
                        <a:spcAft>
                          <a:spcPts val="0"/>
                        </a:spcAft>
                      </a:pPr>
                      <a:r>
                        <a:rPr lang="en-US" sz="3200" b="1" kern="1200" dirty="0">
                          <a:effectLst/>
                        </a:rPr>
                        <a:t> </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2">
                        <a:lumMod val="60000"/>
                        <a:lumOff val="40000"/>
                      </a:schemeClr>
                    </a:solidFill>
                  </a:tcPr>
                </a:tc>
              </a:tr>
              <a:tr h="2012006">
                <a:tc>
                  <a:txBody>
                    <a:bodyPr/>
                    <a:lstStyle/>
                    <a:p>
                      <a:pPr algn="l">
                        <a:lnSpc>
                          <a:spcPct val="106000"/>
                        </a:lnSpc>
                        <a:spcAft>
                          <a:spcPts val="0"/>
                        </a:spcAft>
                      </a:pPr>
                      <a:r>
                        <a:rPr lang="en-US" sz="3200" kern="1200" dirty="0">
                          <a:effectLst/>
                        </a:rPr>
                        <a:t>Kgengwe </a:t>
                      </a:r>
                      <a:endParaRPr lang="en-ZA"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solidFill>
                      <a:srgbClr val="00B0F0"/>
                    </a:solidFill>
                  </a:tcPr>
                </a:tc>
                <a:tc>
                  <a:txBody>
                    <a:bodyPr/>
                    <a:lstStyle/>
                    <a:p>
                      <a:pPr marL="0" marR="0" indent="0" algn="ctr" defTabSz="3027487" rtl="0" eaLnBrk="1" fontAlgn="auto" latinLnBrk="0" hangingPunct="1">
                        <a:lnSpc>
                          <a:spcPct val="106000"/>
                        </a:lnSpc>
                        <a:spcBef>
                          <a:spcPts val="0"/>
                        </a:spcBef>
                        <a:spcAft>
                          <a:spcPts val="0"/>
                        </a:spcAft>
                        <a:buClrTx/>
                        <a:buSzTx/>
                        <a:buFontTx/>
                        <a:buNone/>
                        <a:tabLst/>
                        <a:defRPr/>
                      </a:pPr>
                      <a:endParaRPr lang="en-US" sz="3200" b="1" kern="1200" dirty="0" smtClean="0">
                        <a:effectLst/>
                      </a:endParaRPr>
                    </a:p>
                    <a:p>
                      <a:pPr marL="0" marR="0" indent="0" algn="ctr" defTabSz="3027487" rtl="0" eaLnBrk="1" fontAlgn="auto" latinLnBrk="0" hangingPunct="1">
                        <a:lnSpc>
                          <a:spcPct val="106000"/>
                        </a:lnSpc>
                        <a:spcBef>
                          <a:spcPts val="0"/>
                        </a:spcBef>
                        <a:spcAft>
                          <a:spcPts val="0"/>
                        </a:spcAft>
                        <a:buClrTx/>
                        <a:buSzTx/>
                        <a:buFontTx/>
                        <a:buNone/>
                        <a:tabLst/>
                        <a:defRPr/>
                      </a:pPr>
                      <a:r>
                        <a:rPr lang="en-US" sz="3200" b="1" kern="1200" dirty="0" smtClean="0">
                          <a:effectLst/>
                        </a:rPr>
                        <a:t>1.47</a:t>
                      </a:r>
                      <a:r>
                        <a:rPr lang="en-US" sz="3200" b="1" kern="1200" dirty="0" smtClean="0">
                          <a:solidFill>
                            <a:schemeClr val="dk1"/>
                          </a:solidFill>
                          <a:effectLst/>
                          <a:latin typeface="+mn-lt"/>
                          <a:ea typeface="+mn-ea"/>
                          <a:cs typeface="+mn-cs"/>
                        </a:rPr>
                        <a:t>± 0.01</a:t>
                      </a:r>
                      <a:endParaRPr lang="en-ZA"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6000"/>
                        </a:lnSpc>
                        <a:spcAft>
                          <a:spcPts val="0"/>
                        </a:spcAft>
                      </a:pPr>
                      <a:endParaRPr lang="en-US" sz="3200" b="1" kern="1200" dirty="0" smtClean="0">
                        <a:effectLst/>
                      </a:endParaRPr>
                    </a:p>
                  </a:txBody>
                  <a:tcPr marL="68580" marR="68580" marT="9525" marB="0">
                    <a:solidFill>
                      <a:srgbClr val="00B0F0"/>
                    </a:solidFill>
                  </a:tcPr>
                </a:tc>
                <a:tc>
                  <a:txBody>
                    <a:bodyPr/>
                    <a:lstStyle/>
                    <a:p>
                      <a:pPr algn="ctr">
                        <a:lnSpc>
                          <a:spcPct val="106000"/>
                        </a:lnSpc>
                        <a:spcAft>
                          <a:spcPts val="0"/>
                        </a:spcAft>
                      </a:pPr>
                      <a:endParaRPr lang="en-US" sz="3200" b="1" kern="1200" dirty="0" smtClean="0">
                        <a:effectLst/>
                      </a:endParaRPr>
                    </a:p>
                    <a:p>
                      <a:pPr algn="ctr">
                        <a:lnSpc>
                          <a:spcPct val="106000"/>
                        </a:lnSpc>
                        <a:spcAft>
                          <a:spcPts val="0"/>
                        </a:spcAft>
                      </a:pPr>
                      <a:r>
                        <a:rPr lang="en-US" sz="3200" b="1" kern="1200" dirty="0" smtClean="0">
                          <a:effectLst/>
                        </a:rPr>
                        <a:t>0.93</a:t>
                      </a:r>
                      <a:r>
                        <a:rPr lang="en-US" sz="3200" b="1" kern="1200" dirty="0" smtClean="0">
                          <a:solidFill>
                            <a:schemeClr val="dk1"/>
                          </a:solidFill>
                          <a:effectLst/>
                          <a:latin typeface="+mn-lt"/>
                          <a:ea typeface="+mn-ea"/>
                          <a:cs typeface="+mn-cs"/>
                        </a:rPr>
                        <a:t>± 0.01</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rgbClr val="00B0F0"/>
                    </a:solidFill>
                  </a:tcPr>
                </a:tc>
                <a:tc>
                  <a:txBody>
                    <a:bodyPr/>
                    <a:lstStyle/>
                    <a:p>
                      <a:pPr marL="0" marR="0" indent="0" algn="ctr" defTabSz="3027487" rtl="0" eaLnBrk="1" fontAlgn="auto" latinLnBrk="0" hangingPunct="1">
                        <a:lnSpc>
                          <a:spcPct val="150000"/>
                        </a:lnSpc>
                        <a:spcBef>
                          <a:spcPts val="0"/>
                        </a:spcBef>
                        <a:spcAft>
                          <a:spcPts val="0"/>
                        </a:spcAft>
                        <a:buClrTx/>
                        <a:buSzTx/>
                        <a:buFontTx/>
                        <a:buNone/>
                        <a:tabLst/>
                        <a:defRPr/>
                      </a:pPr>
                      <a:r>
                        <a:rPr lang="en-US" sz="3200" b="1" kern="1200" dirty="0" smtClean="0">
                          <a:effectLst/>
                        </a:rPr>
                        <a:t>3.27</a:t>
                      </a:r>
                      <a:r>
                        <a:rPr lang="en-US" sz="3200" b="1" kern="1200" dirty="0" smtClean="0">
                          <a:solidFill>
                            <a:schemeClr val="dk1"/>
                          </a:solidFill>
                          <a:effectLst/>
                          <a:latin typeface="+mn-lt"/>
                          <a:ea typeface="+mn-ea"/>
                          <a:cs typeface="+mn-cs"/>
                        </a:rPr>
                        <a:t>± 0.26</a:t>
                      </a:r>
                      <a:endParaRPr lang="en-US" sz="3200" b="1" kern="1200" dirty="0" smtClean="0">
                        <a:effectLst/>
                      </a:endParaRPr>
                    </a:p>
                    <a:p>
                      <a:pPr marL="0" marR="0" indent="0" algn="ctr" defTabSz="3027487" rtl="0" eaLnBrk="1" fontAlgn="auto" latinLnBrk="0" hangingPunct="1">
                        <a:lnSpc>
                          <a:spcPct val="150000"/>
                        </a:lnSpc>
                        <a:spcBef>
                          <a:spcPts val="0"/>
                        </a:spcBef>
                        <a:spcAft>
                          <a:spcPts val="0"/>
                        </a:spcAft>
                        <a:buClrTx/>
                        <a:buSzTx/>
                        <a:buFontTx/>
                        <a:buNone/>
                        <a:tabLst/>
                        <a:defRPr/>
                      </a:pPr>
                      <a:endParaRPr lang="en-US" sz="3200" b="1" kern="1200" dirty="0" smtClean="0">
                        <a:effectLst/>
                      </a:endParaRPr>
                    </a:p>
                    <a:p>
                      <a:pPr marL="0" marR="0" indent="0" algn="ctr" defTabSz="3027487" rtl="0" eaLnBrk="1" fontAlgn="auto" latinLnBrk="0" hangingPunct="1">
                        <a:lnSpc>
                          <a:spcPct val="150000"/>
                        </a:lnSpc>
                        <a:spcBef>
                          <a:spcPts val="0"/>
                        </a:spcBef>
                        <a:spcAft>
                          <a:spcPts val="0"/>
                        </a:spcAft>
                        <a:buClrTx/>
                        <a:buSzTx/>
                        <a:buFontTx/>
                        <a:buNone/>
                        <a:tabLst/>
                        <a:defRPr/>
                      </a:pPr>
                      <a:endParaRPr lang="en-ZA" sz="3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rgbClr val="00B0F0"/>
                    </a:solidFill>
                  </a:tcPr>
                </a:tc>
                <a:tc>
                  <a:txBody>
                    <a:bodyPr/>
                    <a:lstStyle/>
                    <a:p>
                      <a:pPr marL="0" marR="0" indent="0" algn="ctr" defTabSz="3027487" rtl="0" eaLnBrk="1" fontAlgn="auto" latinLnBrk="0" hangingPunct="1">
                        <a:lnSpc>
                          <a:spcPct val="150000"/>
                        </a:lnSpc>
                        <a:spcBef>
                          <a:spcPts val="0"/>
                        </a:spcBef>
                        <a:spcAft>
                          <a:spcPts val="0"/>
                        </a:spcAft>
                        <a:buClrTx/>
                        <a:buSzTx/>
                        <a:buFontTx/>
                        <a:buNone/>
                        <a:tabLst/>
                        <a:defRPr/>
                      </a:pPr>
                      <a:r>
                        <a:rPr lang="en-US" sz="3200" b="1" kern="1200" dirty="0" smtClean="0">
                          <a:effectLst/>
                        </a:rPr>
                        <a:t>182.9</a:t>
                      </a:r>
                      <a:r>
                        <a:rPr lang="en-US" sz="3200" b="1" kern="1200" dirty="0" smtClean="0">
                          <a:solidFill>
                            <a:schemeClr val="dk1"/>
                          </a:solidFill>
                          <a:effectLst/>
                          <a:latin typeface="+mn-lt"/>
                          <a:ea typeface="+mn-ea"/>
                          <a:cs typeface="+mn-cs"/>
                        </a:rPr>
                        <a:t>± 1.62</a:t>
                      </a:r>
                      <a:r>
                        <a:rPr lang="en-US" sz="3200" b="1" kern="1200" dirty="0" smtClean="0">
                          <a:effectLst/>
                        </a:rPr>
                        <a:t> </a:t>
                      </a:r>
                      <a:endParaRPr lang="en-ZA"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endParaRPr lang="en-US" sz="3200" b="1" kern="1200" dirty="0" smtClean="0">
                        <a:effectLst/>
                      </a:endParaRPr>
                    </a:p>
                  </a:txBody>
                  <a:tcPr marL="68580" marR="68580" marT="9525" marB="0">
                    <a:solidFill>
                      <a:srgbClr val="00B0F0"/>
                    </a:solidFill>
                  </a:tcPr>
                </a:tc>
                <a:tc>
                  <a:txBody>
                    <a:bodyPr/>
                    <a:lstStyle/>
                    <a:p>
                      <a:pPr marL="0" marR="0" indent="0" algn="ctr" defTabSz="3027487" rtl="0" eaLnBrk="1" fontAlgn="auto" latinLnBrk="0" hangingPunct="1">
                        <a:lnSpc>
                          <a:spcPct val="150000"/>
                        </a:lnSpc>
                        <a:spcBef>
                          <a:spcPts val="0"/>
                        </a:spcBef>
                        <a:spcAft>
                          <a:spcPts val="0"/>
                        </a:spcAft>
                        <a:buClrTx/>
                        <a:buSzTx/>
                        <a:buFontTx/>
                        <a:buNone/>
                        <a:tabLst/>
                        <a:defRPr/>
                      </a:pPr>
                      <a:r>
                        <a:rPr lang="en-US" sz="3200" b="1" kern="1200" dirty="0" smtClean="0">
                          <a:effectLst/>
                        </a:rPr>
                        <a:t>5.14</a:t>
                      </a:r>
                      <a:r>
                        <a:rPr lang="en-US" sz="3200" b="1" kern="1200" dirty="0" smtClean="0">
                          <a:solidFill>
                            <a:schemeClr val="dk1"/>
                          </a:solidFill>
                          <a:effectLst/>
                          <a:latin typeface="+mn-lt"/>
                          <a:ea typeface="+mn-ea"/>
                          <a:cs typeface="+mn-cs"/>
                        </a:rPr>
                        <a:t>± 0.49</a:t>
                      </a:r>
                      <a:endParaRPr lang="en-ZA"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endParaRPr lang="en-US" sz="3200" b="1" kern="1200" dirty="0" smtClean="0">
                        <a:effectLst/>
                      </a:endParaRPr>
                    </a:p>
                  </a:txBody>
                  <a:tcPr marL="68580" marR="68580" marT="9525" marB="0">
                    <a:solidFill>
                      <a:srgbClr val="00B0F0"/>
                    </a:solidFill>
                  </a:tcPr>
                </a:tc>
                <a:tc>
                  <a:txBody>
                    <a:bodyPr/>
                    <a:lstStyle/>
                    <a:p>
                      <a:pPr marL="0" marR="0" indent="0" algn="ctr" defTabSz="3027487" rtl="0" eaLnBrk="1" fontAlgn="auto" latinLnBrk="0" hangingPunct="1">
                        <a:lnSpc>
                          <a:spcPct val="200000"/>
                        </a:lnSpc>
                        <a:spcBef>
                          <a:spcPts val="0"/>
                        </a:spcBef>
                        <a:spcAft>
                          <a:spcPts val="0"/>
                        </a:spcAft>
                        <a:buClrTx/>
                        <a:buSzTx/>
                        <a:buFontTx/>
                        <a:buNone/>
                        <a:tabLst/>
                        <a:defRPr/>
                      </a:pPr>
                      <a:r>
                        <a:rPr lang="en-US" sz="3200" b="1" kern="1200" dirty="0" smtClean="0">
                          <a:effectLst/>
                        </a:rPr>
                        <a:t>144.2</a:t>
                      </a:r>
                      <a:r>
                        <a:rPr lang="en-US" sz="3200" b="1" kern="1200" dirty="0" smtClean="0">
                          <a:solidFill>
                            <a:schemeClr val="dk1"/>
                          </a:solidFill>
                          <a:effectLst/>
                          <a:latin typeface="+mn-lt"/>
                          <a:ea typeface="+mn-ea"/>
                          <a:cs typeface="+mn-cs"/>
                        </a:rPr>
                        <a:t>± 1.91</a:t>
                      </a:r>
                      <a:r>
                        <a:rPr lang="en-US" sz="3200" b="1" kern="1200" dirty="0" smtClean="0">
                          <a:effectLst/>
                        </a:rPr>
                        <a:t> </a:t>
                      </a:r>
                      <a:endParaRPr lang="en-ZA"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200000"/>
                        </a:lnSpc>
                        <a:spcAft>
                          <a:spcPts val="0"/>
                        </a:spcAft>
                      </a:pPr>
                      <a:endParaRPr lang="en-ZA" sz="3200" b="1"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solidFill>
                      <a:srgbClr val="00B0F0"/>
                    </a:solidFill>
                  </a:tcPr>
                </a:tc>
                <a:tc>
                  <a:txBody>
                    <a:bodyPr/>
                    <a:lstStyle/>
                    <a:p>
                      <a:pPr algn="ctr">
                        <a:lnSpc>
                          <a:spcPct val="200000"/>
                        </a:lnSpc>
                        <a:spcAft>
                          <a:spcPts val="0"/>
                        </a:spcAft>
                      </a:pPr>
                      <a:r>
                        <a:rPr lang="en-US" sz="3200" b="1" kern="1200" dirty="0">
                          <a:effectLst/>
                        </a:rPr>
                        <a:t> </a:t>
                      </a:r>
                      <a:endParaRPr lang="en-ZA"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00B0F0"/>
                    </a:solidFill>
                  </a:tcPr>
                </a:tc>
              </a:tr>
            </a:tbl>
          </a:graphicData>
        </a:graphic>
      </p:graphicFrame>
      <p:sp>
        <p:nvSpPr>
          <p:cNvPr id="50" name="Rectangle 49"/>
          <p:cNvSpPr/>
          <p:nvPr/>
        </p:nvSpPr>
        <p:spPr>
          <a:xfrm>
            <a:off x="14837815" y="21354607"/>
            <a:ext cx="13776483" cy="8463855"/>
          </a:xfrm>
          <a:prstGeom prst="rect">
            <a:avLst/>
          </a:prstGeom>
        </p:spPr>
        <p:txBody>
          <a:bodyPr wrap="square">
            <a:spAutoFit/>
          </a:bodyPr>
          <a:lstStyle/>
          <a:p>
            <a:pPr marL="571500" indent="-571500">
              <a:buFont typeface="Arial" panose="020B0604020202020204" pitchFamily="34" charset="0"/>
              <a:buChar char="•"/>
            </a:pPr>
            <a:r>
              <a:rPr lang="en-ZA" sz="3200" dirty="0" smtClean="0">
                <a:latin typeface="Times New Roman" panose="02020603050405020304" pitchFamily="18" charset="0"/>
                <a:cs typeface="Times New Roman" panose="02020603050405020304" pitchFamily="18" charset="0"/>
              </a:rPr>
              <a:t>The refractive indices (RI) of the oils are within the range of (1.45 and 1.49) as reported by [2] for some oils in the nut family. </a:t>
            </a:r>
            <a:endParaRPr lang="en-ZA"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ZA" sz="3200" dirty="0" smtClean="0">
                <a:latin typeface="Times New Roman" panose="02020603050405020304" pitchFamily="18" charset="0"/>
                <a:ea typeface="Calibri" panose="020F0502020204030204" pitchFamily="34" charset="0"/>
                <a:cs typeface="Times New Roman" panose="02020603050405020304" pitchFamily="18" charset="0"/>
              </a:rPr>
              <a:t> Acid </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value (AV) </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of oils under study range between 0.69 and 3.27 mg KOH/g, and are comparable with other  edible vegetable oils: Shea nut oil (1.2) and Olive (0.3)</a:t>
            </a:r>
          </a:p>
          <a:p>
            <a:pPr marL="571500" indent="-571500">
              <a:buFont typeface="Arial" panose="020B0604020202020204" pitchFamily="34" charset="0"/>
              <a:buChar char="•"/>
            </a:pPr>
            <a:r>
              <a:rPr lang="en-ZA" sz="3200" dirty="0" smtClean="0">
                <a:latin typeface="Times New Roman" panose="02020603050405020304" pitchFamily="18" charset="0"/>
                <a:ea typeface="Calibri" panose="020F0502020204030204" pitchFamily="34" charset="0"/>
                <a:cs typeface="Times New Roman" panose="02020603050405020304" pitchFamily="18" charset="0"/>
              </a:rPr>
              <a:t>The peroxide values </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(PV) range </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from 4.65 to 6.3 mEq O</a:t>
            </a:r>
            <a:r>
              <a:rPr lang="en-ZA" sz="3200" baseline="-25000" dirty="0" smtClean="0">
                <a:latin typeface="Times New Roman" panose="02020603050405020304" pitchFamily="18" charset="0"/>
                <a:ea typeface="Calibri" panose="020F0502020204030204" pitchFamily="34" charset="0"/>
                <a:cs typeface="Times New Roman" panose="02020603050405020304" pitchFamily="18" charset="0"/>
              </a:rPr>
              <a:t>2</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 kg which are within the acceptable range as per the Codex Alimentarius standard, making these oils stable against rancidity and oxidation.[1]</a:t>
            </a:r>
          </a:p>
          <a:p>
            <a:pPr marL="571500" indent="-571500">
              <a:buFont typeface="Arial" panose="020B0604020202020204" pitchFamily="34" charset="0"/>
              <a:buChar char="•"/>
            </a:pPr>
            <a:endParaRPr lang="en-ZA"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ZA" sz="3200" dirty="0" smtClean="0">
                <a:latin typeface="Times New Roman" panose="02020603050405020304" pitchFamily="18" charset="0"/>
                <a:ea typeface="Calibri" panose="020F0502020204030204" pitchFamily="34" charset="0"/>
                <a:cs typeface="Times New Roman" panose="02020603050405020304" pitchFamily="18" charset="0"/>
              </a:rPr>
              <a:t> Saponification value </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(SV) of </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the oils ranges between </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167.1 </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and </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182.9 </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mg KOH/g and are lower than those of common oils such as palm oil (200) and groundnut (193).The oils can still be used for  industrial purpose of making soap.</a:t>
            </a:r>
          </a:p>
          <a:p>
            <a:pPr marL="571500" indent="-571500">
              <a:buFont typeface="Arial" panose="020B0604020202020204" pitchFamily="34" charset="0"/>
              <a:buChar char="•"/>
            </a:pPr>
            <a:endParaRPr lang="en-ZA" sz="3200" dirty="0" smtClean="0">
              <a:latin typeface="Times New Roman" panose="02020603050405020304" pitchFamily="18"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ZA" sz="3200" dirty="0" smtClean="0">
                <a:latin typeface="Times New Roman" panose="02020603050405020304" pitchFamily="18" charset="0"/>
                <a:ea typeface="Calibri" panose="020F0502020204030204" pitchFamily="34" charset="0"/>
                <a:cs typeface="Times New Roman" panose="02020603050405020304" pitchFamily="18" charset="0"/>
              </a:rPr>
              <a:t> Iodine </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values (IV) </a:t>
            </a:r>
            <a:r>
              <a:rPr lang="en-ZA" sz="3200" dirty="0" smtClean="0">
                <a:latin typeface="Times New Roman" panose="02020603050405020304" pitchFamily="18" charset="0"/>
                <a:ea typeface="Calibri" panose="020F0502020204030204" pitchFamily="34" charset="0"/>
                <a:cs typeface="Times New Roman" panose="02020603050405020304" pitchFamily="18" charset="0"/>
              </a:rPr>
              <a:t>of Mongongo (150.1g/100g) and Kgengwe </a:t>
            </a:r>
            <a:r>
              <a:rPr lang="en-ZA" sz="3200" dirty="0" smtClean="0">
                <a:latin typeface="Times New Roman" panose="02020603050405020304" pitchFamily="18" charset="0"/>
                <a:cs typeface="Times New Roman" panose="02020603050405020304" pitchFamily="18" charset="0"/>
              </a:rPr>
              <a:t>(144.2g/100g) show a higher degree of unsaturation than Morama and Mogose which had 71.7 and 92 g /100g respectively.</a:t>
            </a:r>
            <a:endParaRPr lang="en-ZA" sz="3200" dirty="0">
              <a:latin typeface="Times New Roman" panose="02020603050405020304" pitchFamily="18" charset="0"/>
              <a:cs typeface="Times New Roman" panose="02020603050405020304" pitchFamily="18" charset="0"/>
            </a:endParaRPr>
          </a:p>
        </p:txBody>
      </p:sp>
      <p:pic>
        <p:nvPicPr>
          <p:cNvPr id="51" name="Picture 50" descr="C:\Users\rlekalake\AppData\Local\Microsoft\Windows\Temporary Internet Files\Content.Outlook\VGPKCLF0\SAS003---SASSCAL-Header generic.jpg"/>
          <p:cNvPicPr/>
          <p:nvPr/>
        </p:nvPicPr>
        <p:blipFill rotWithShape="1">
          <a:blip r:embed="rId2" cstate="print">
            <a:extLst>
              <a:ext uri="{28A0092B-C50C-407E-A947-70E740481C1C}">
                <a14:useLocalDpi xmlns:a14="http://schemas.microsoft.com/office/drawing/2010/main" val="0"/>
              </a:ext>
            </a:extLst>
          </a:blip>
          <a:srcRect r="54148"/>
          <a:stretch/>
        </p:blipFill>
        <p:spPr bwMode="auto">
          <a:xfrm>
            <a:off x="8203214" y="39788021"/>
            <a:ext cx="4632253" cy="2595677"/>
          </a:xfrm>
          <a:prstGeom prst="rect">
            <a:avLst/>
          </a:prstGeom>
          <a:noFill/>
          <a:ln>
            <a:noFill/>
          </a:ln>
          <a:extLst>
            <a:ext uri="{53640926-AAD7-44D8-BBD7-CCE9431645EC}">
              <a14:shadowObscured xmlns:a14="http://schemas.microsoft.com/office/drawing/2010/main"/>
            </a:ext>
          </a:extLst>
        </p:spPr>
      </p:pic>
      <p:sp>
        <p:nvSpPr>
          <p:cNvPr id="52" name="Rectangle 51"/>
          <p:cNvSpPr/>
          <p:nvPr/>
        </p:nvSpPr>
        <p:spPr>
          <a:xfrm>
            <a:off x="15100529" y="9578709"/>
            <a:ext cx="15135225" cy="1130887"/>
          </a:xfrm>
          <a:prstGeom prst="rect">
            <a:avLst/>
          </a:prstGeom>
        </p:spPr>
        <p:txBody>
          <a:bodyPr>
            <a:spAutoFit/>
          </a:bodyPr>
          <a:lstStyle/>
          <a:p>
            <a:pPr algn="just">
              <a:lnSpc>
                <a:spcPct val="107000"/>
              </a:lnSpc>
              <a:spcAft>
                <a:spcPts val="800"/>
              </a:spcAft>
            </a:pPr>
            <a:endParaRPr lang="en-ZA" sz="6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35" descr="Library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5864" y="5602606"/>
            <a:ext cx="1994572" cy="259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6"/>
          <p:cNvPicPr>
            <a:picLocks noChangeAspect="1" noChangeArrowheads="1"/>
          </p:cNvPicPr>
          <p:nvPr/>
        </p:nvPicPr>
        <p:blipFill>
          <a:blip r:embed="rId4">
            <a:extLst>
              <a:ext uri="{28A0092B-C50C-407E-A947-70E740481C1C}">
                <a14:useLocalDpi xmlns:a14="http://schemas.microsoft.com/office/drawing/2010/main" val="0"/>
              </a:ext>
            </a:extLst>
          </a:blip>
          <a:srcRect l="28110" t="17763" r="30338" b="21053"/>
          <a:stretch>
            <a:fillRect/>
          </a:stretch>
        </p:blipFill>
        <p:spPr bwMode="auto">
          <a:xfrm>
            <a:off x="831502" y="5391773"/>
            <a:ext cx="2297379" cy="1955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048719" y="20006876"/>
            <a:ext cx="4650125" cy="1015663"/>
          </a:xfrm>
          <a:prstGeom prst="rect">
            <a:avLst/>
          </a:prstGeom>
        </p:spPr>
        <p:txBody>
          <a:bodyPr wrap="square">
            <a:spAutoFit/>
          </a:bodyPr>
          <a:lstStyle/>
          <a:p>
            <a:r>
              <a:rPr lang="en-GB" sz="6000" b="1" dirty="0" smtClean="0">
                <a:solidFill>
                  <a:schemeClr val="accent5"/>
                </a:solidFill>
                <a:latin typeface="Garamond" panose="02020404030301010803" pitchFamily="18" charset="0"/>
              </a:rPr>
              <a:t>Discussion  </a:t>
            </a:r>
            <a:endParaRPr lang="en-ZA" sz="6000" b="1" dirty="0"/>
          </a:p>
        </p:txBody>
      </p:sp>
      <p:pic>
        <p:nvPicPr>
          <p:cNvPr id="35" name="Picture 34" descr="C:\Users\omatenanga\AppData\Local\Microsoft\Windows\Temporary Internet Files\Content.Word\IMG_20161007_10360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032" y="23429268"/>
            <a:ext cx="5731510" cy="5691811"/>
          </a:xfrm>
          <a:prstGeom prst="rect">
            <a:avLst/>
          </a:prstGeom>
          <a:noFill/>
          <a:ln>
            <a:noFill/>
          </a:ln>
        </p:spPr>
      </p:pic>
      <p:pic>
        <p:nvPicPr>
          <p:cNvPr id="36" name="Picture 35" descr="C:\Users\omatenanga\AppData\Local\Microsoft\Windows\Temporary Internet Files\Content.Word\IMG_20161007_10363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51441" y="23456962"/>
            <a:ext cx="5731510" cy="5731510"/>
          </a:xfrm>
          <a:prstGeom prst="rect">
            <a:avLst/>
          </a:prstGeom>
          <a:noFill/>
          <a:ln>
            <a:noFill/>
          </a:ln>
        </p:spPr>
      </p:pic>
      <p:pic>
        <p:nvPicPr>
          <p:cNvPr id="37" name="Picture 36" descr="C:\Users\omatenanga\AppData\Local\Microsoft\Windows\Temporary Internet Files\Content.Word\IMG_20161007_103735.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572" y="30225264"/>
            <a:ext cx="5731510" cy="5731510"/>
          </a:xfrm>
          <a:prstGeom prst="rect">
            <a:avLst/>
          </a:prstGeom>
          <a:noFill/>
          <a:ln>
            <a:noFill/>
          </a:ln>
        </p:spPr>
      </p:pic>
      <p:pic>
        <p:nvPicPr>
          <p:cNvPr id="38" name="Picture 37" descr="C:\Users\omatenanga\AppData\Local\Microsoft\Windows\Temporary Internet Files\Content.Word\IMG_20161007_103846.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5689" y="30212305"/>
            <a:ext cx="5798114" cy="5731510"/>
          </a:xfrm>
          <a:prstGeom prst="rect">
            <a:avLst/>
          </a:prstGeom>
          <a:noFill/>
          <a:ln>
            <a:noFill/>
          </a:ln>
        </p:spPr>
      </p:pic>
      <p:sp>
        <p:nvSpPr>
          <p:cNvPr id="5" name="Rectangle 4"/>
          <p:cNvSpPr/>
          <p:nvPr/>
        </p:nvSpPr>
        <p:spPr>
          <a:xfrm>
            <a:off x="342679" y="36010733"/>
            <a:ext cx="15557467" cy="598460"/>
          </a:xfrm>
          <a:prstGeom prst="rect">
            <a:avLst/>
          </a:prstGeom>
        </p:spPr>
        <p:txBody>
          <a:bodyPr wrap="square">
            <a:spAutoFit/>
          </a:bodyPr>
          <a:lstStyle/>
          <a:p>
            <a:r>
              <a:rPr lang="en-ZA" sz="3200" b="1" dirty="0" smtClean="0">
                <a:latin typeface="Times New Roman" panose="02020603050405020304" pitchFamily="18" charset="0"/>
                <a:ea typeface="Calibri" panose="020F0502020204030204" pitchFamily="34" charset="0"/>
                <a:cs typeface="Times New Roman" panose="02020603050405020304" pitchFamily="18" charset="0"/>
              </a:rPr>
              <a:t>Mongongo(</a:t>
            </a:r>
            <a:r>
              <a:rPr lang="en-ZA" sz="3200" b="1" i="1" dirty="0" smtClean="0">
                <a:latin typeface="Times New Roman" panose="02020603050405020304" pitchFamily="18" charset="0"/>
                <a:ea typeface="Calibri" panose="020F0502020204030204" pitchFamily="34" charset="0"/>
                <a:cs typeface="Times New Roman" panose="02020603050405020304" pitchFamily="18" charset="0"/>
              </a:rPr>
              <a:t>Schinziophyton rautenenii)</a:t>
            </a:r>
            <a:endParaRPr lang="en-ZA" sz="3200" b="1" dirty="0"/>
          </a:p>
        </p:txBody>
      </p:sp>
      <p:sp>
        <p:nvSpPr>
          <p:cNvPr id="10" name="Rectangle 9"/>
          <p:cNvSpPr/>
          <p:nvPr/>
        </p:nvSpPr>
        <p:spPr>
          <a:xfrm>
            <a:off x="606572" y="29225607"/>
            <a:ext cx="5493812" cy="646331"/>
          </a:xfrm>
          <a:prstGeom prst="rect">
            <a:avLst/>
          </a:prstGeom>
        </p:spPr>
        <p:txBody>
          <a:bodyPr wrap="none">
            <a:spAutoFit/>
          </a:bodyPr>
          <a:lstStyle/>
          <a:p>
            <a:r>
              <a:rPr lang="en-ZA" sz="3200" b="1" dirty="0">
                <a:latin typeface="Times New Roman" panose="02020603050405020304" pitchFamily="18" charset="0"/>
                <a:ea typeface="Calibri" panose="020F0502020204030204" pitchFamily="34" charset="0"/>
                <a:cs typeface="Times New Roman" panose="02020603050405020304" pitchFamily="18" charset="0"/>
              </a:rPr>
              <a:t>Mogose</a:t>
            </a:r>
            <a:r>
              <a:rPr lang="en-ZA" sz="3200" b="1" i="1" dirty="0">
                <a:latin typeface="Times New Roman" panose="02020603050405020304" pitchFamily="18" charset="0"/>
                <a:ea typeface="Calibri" panose="020F0502020204030204" pitchFamily="34" charset="0"/>
                <a:cs typeface="Times New Roman" panose="02020603050405020304" pitchFamily="18" charset="0"/>
              </a:rPr>
              <a:t> (Bauhinia petersiana</a:t>
            </a:r>
            <a:r>
              <a:rPr lang="en-ZA" sz="3600" b="1" i="1" dirty="0" smtClean="0">
                <a:latin typeface="Times New Roman" panose="02020603050405020304" pitchFamily="18" charset="0"/>
                <a:ea typeface="Calibri" panose="020F0502020204030204" pitchFamily="34" charset="0"/>
                <a:cs typeface="Times New Roman" panose="02020603050405020304" pitchFamily="18" charset="0"/>
              </a:rPr>
              <a:t>)</a:t>
            </a:r>
            <a:r>
              <a:rPr lang="en-ZA" sz="3600" b="1" dirty="0" smtClean="0">
                <a:latin typeface="Times New Roman" panose="02020603050405020304" pitchFamily="18" charset="0"/>
                <a:ea typeface="Calibri" panose="020F0502020204030204" pitchFamily="34" charset="0"/>
                <a:cs typeface="Times New Roman" panose="02020603050405020304" pitchFamily="18" charset="0"/>
              </a:rPr>
              <a:t> </a:t>
            </a:r>
            <a:endParaRPr lang="en-ZA" sz="3600" b="1" dirty="0"/>
          </a:p>
        </p:txBody>
      </p:sp>
      <p:sp>
        <p:nvSpPr>
          <p:cNvPr id="11" name="Rectangle 10"/>
          <p:cNvSpPr/>
          <p:nvPr/>
        </p:nvSpPr>
        <p:spPr>
          <a:xfrm>
            <a:off x="7247454" y="36055299"/>
            <a:ext cx="4926349" cy="584775"/>
          </a:xfrm>
          <a:prstGeom prst="rect">
            <a:avLst/>
          </a:prstGeom>
        </p:spPr>
        <p:txBody>
          <a:bodyPr wrap="none">
            <a:spAutoFit/>
          </a:bodyPr>
          <a:lstStyle/>
          <a:p>
            <a:r>
              <a:rPr lang="en-ZA" sz="3200" b="1" dirty="0">
                <a:latin typeface="Times New Roman" panose="02020603050405020304" pitchFamily="18" charset="0"/>
                <a:ea typeface="Calibri" panose="020F0502020204030204" pitchFamily="34" charset="0"/>
                <a:cs typeface="Times New Roman" panose="02020603050405020304" pitchFamily="18" charset="0"/>
              </a:rPr>
              <a:t>Kgengwe (</a:t>
            </a:r>
            <a:r>
              <a:rPr lang="en-ZA" sz="3200" b="1" i="1" dirty="0">
                <a:latin typeface="Times New Roman" panose="02020603050405020304" pitchFamily="18" charset="0"/>
                <a:ea typeface="Calibri" panose="020F0502020204030204" pitchFamily="34" charset="0"/>
                <a:cs typeface="Times New Roman" panose="02020603050405020304" pitchFamily="18" charset="0"/>
              </a:rPr>
              <a:t>Citrulus lanatus)</a:t>
            </a:r>
            <a:endParaRPr lang="en-ZA" sz="3200" b="1" dirty="0"/>
          </a:p>
        </p:txBody>
      </p:sp>
      <p:sp>
        <p:nvSpPr>
          <p:cNvPr id="12" name="Rectangle 11"/>
          <p:cNvSpPr/>
          <p:nvPr/>
        </p:nvSpPr>
        <p:spPr>
          <a:xfrm>
            <a:off x="6453691" y="29186642"/>
            <a:ext cx="5834418" cy="1077218"/>
          </a:xfrm>
          <a:prstGeom prst="rect">
            <a:avLst/>
          </a:prstGeom>
        </p:spPr>
        <p:txBody>
          <a:bodyPr wrap="none">
            <a:spAutoFit/>
          </a:bodyPr>
          <a:lstStyle/>
          <a:p>
            <a:r>
              <a:rPr lang="en-ZA" sz="3200" b="1" dirty="0" smtClean="0">
                <a:latin typeface="Times New Roman" panose="02020603050405020304" pitchFamily="18" charset="0"/>
                <a:ea typeface="Calibri" panose="020F0502020204030204" pitchFamily="34" charset="0"/>
                <a:cs typeface="Times New Roman" panose="02020603050405020304" pitchFamily="18" charset="0"/>
              </a:rPr>
              <a:t>Morama (</a:t>
            </a:r>
            <a:r>
              <a:rPr lang="en-ZA" sz="3200" b="1" i="1" dirty="0" smtClean="0">
                <a:latin typeface="Times New Roman" panose="02020603050405020304" pitchFamily="18" charset="0"/>
                <a:ea typeface="Calibri" panose="020F0502020204030204" pitchFamily="34" charset="0"/>
                <a:cs typeface="Times New Roman" panose="02020603050405020304" pitchFamily="18" charset="0"/>
              </a:rPr>
              <a:t>Tylosema esculentum) </a:t>
            </a:r>
          </a:p>
          <a:p>
            <a:endParaRPr lang="en-ZA" sz="3200" b="1" i="1" dirty="0">
              <a:latin typeface="Times New Roman" panose="02020603050405020304" pitchFamily="18" charset="0"/>
              <a:cs typeface="Times New Roman" panose="02020603050405020304" pitchFamily="18" charset="0"/>
            </a:endParaRPr>
          </a:p>
        </p:txBody>
      </p:sp>
      <p:sp>
        <p:nvSpPr>
          <p:cNvPr id="13" name="Rectangle 12"/>
          <p:cNvSpPr/>
          <p:nvPr/>
        </p:nvSpPr>
        <p:spPr>
          <a:xfrm>
            <a:off x="400578" y="37212420"/>
            <a:ext cx="5036635" cy="646331"/>
          </a:xfrm>
          <a:prstGeom prst="rect">
            <a:avLst/>
          </a:prstGeom>
        </p:spPr>
        <p:txBody>
          <a:bodyPr wrap="none">
            <a:spAutoFit/>
          </a:bodyPr>
          <a:lstStyle/>
          <a:p>
            <a:r>
              <a:rPr lang="en-ZA" sz="3600" b="1" dirty="0" smtClean="0">
                <a:latin typeface="Times New Roman" panose="02020603050405020304" pitchFamily="18" charset="0"/>
                <a:cs typeface="Times New Roman" panose="02020603050405020304" pitchFamily="18" charset="0"/>
              </a:rPr>
              <a:t>Figure </a:t>
            </a:r>
            <a:r>
              <a:rPr lang="en-ZA" sz="3600" b="1" dirty="0">
                <a:latin typeface="Times New Roman" panose="02020603050405020304" pitchFamily="18" charset="0"/>
                <a:cs typeface="Times New Roman" panose="02020603050405020304" pitchFamily="18" charset="0"/>
              </a:rPr>
              <a:t>1: Study material</a:t>
            </a:r>
          </a:p>
        </p:txBody>
      </p:sp>
      <p:sp>
        <p:nvSpPr>
          <p:cNvPr id="17" name="Rectangle 16"/>
          <p:cNvSpPr/>
          <p:nvPr/>
        </p:nvSpPr>
        <p:spPr>
          <a:xfrm>
            <a:off x="15246066" y="9683473"/>
            <a:ext cx="10260438" cy="646331"/>
          </a:xfrm>
          <a:prstGeom prst="rect">
            <a:avLst/>
          </a:prstGeom>
        </p:spPr>
        <p:txBody>
          <a:bodyPr wrap="none">
            <a:spAutoFit/>
          </a:bodyPr>
          <a:lstStyle/>
          <a:p>
            <a:r>
              <a:rPr lang="en-ZA" sz="3600" b="1" dirty="0" smtClean="0">
                <a:latin typeface="Times New Roman" panose="02020603050405020304" pitchFamily="18" charset="0"/>
                <a:cs typeface="Times New Roman" panose="02020603050405020304" pitchFamily="18" charset="0"/>
              </a:rPr>
              <a:t>Table 1: Physicochemical characteristics of the oils </a:t>
            </a:r>
            <a:endParaRPr lang="en-ZA"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703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an-African Grain Legume &amp; World Cowpea Conference">
      <a:dk1>
        <a:srgbClr val="5B5D61"/>
      </a:dk1>
      <a:lt1>
        <a:srgbClr val="FFFFFF"/>
      </a:lt1>
      <a:dk2>
        <a:srgbClr val="803740"/>
      </a:dk2>
      <a:lt2>
        <a:srgbClr val="CDC1AA"/>
      </a:lt2>
      <a:accent1>
        <a:srgbClr val="CDC1AA"/>
      </a:accent1>
      <a:accent2>
        <a:srgbClr val="C2B231"/>
      </a:accent2>
      <a:accent3>
        <a:srgbClr val="CD5D28"/>
      </a:accent3>
      <a:accent4>
        <a:srgbClr val="803740"/>
      </a:accent4>
      <a:accent5>
        <a:srgbClr val="83993C"/>
      </a:accent5>
      <a:accent6>
        <a:srgbClr val="5B5D61"/>
      </a:accent6>
      <a:hlink>
        <a:srgbClr val="83993C"/>
      </a:hlink>
      <a:folHlink>
        <a:srgbClr val="CD5D28"/>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921</TotalTime>
  <Words>682</Words>
  <Application>Microsoft Office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Calibri Light</vt:lpstr>
      <vt:lpstr>Garamond</vt:lpstr>
      <vt:lpstr>Times New Roman</vt:lpstr>
      <vt:lpstr>Office Theme</vt:lpstr>
      <vt:lpstr>1_Custom Design</vt:lpstr>
      <vt:lpstr>Custom Design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Malyon, Stephanie</dc:creator>
  <cp:lastModifiedBy>Ompelege Matenanga</cp:lastModifiedBy>
  <cp:revision>73</cp:revision>
  <cp:lastPrinted>2016-10-13T07:15:15Z</cp:lastPrinted>
  <dcterms:created xsi:type="dcterms:W3CDTF">2016-01-24T13:02:19Z</dcterms:created>
  <dcterms:modified xsi:type="dcterms:W3CDTF">2016-10-13T07:20:40Z</dcterms:modified>
</cp:coreProperties>
</file>